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notesSlides/notesSlide29.xml" ContentType="application/vnd.openxmlformats-officedocument.presentationml.notesSlid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Override PartName="/ppt/notesSlides/notesSlide27.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Default Extension="fntdata" ContentType="application/x-fontdata"/>
  <Override PartName="/ppt/notesSlides/notesSlide16.xml" ContentType="application/vnd.openxmlformats-officedocument.presentationml.notesSlide+xml"/>
  <Override PartName="/ppt/notesSlides/notesSlide25.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30.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Override PartName="/ppt/notesSlides/notesSlide28.xml" ContentType="application/vnd.openxmlformats-officedocument.presentationml.notesSlide+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32"/>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Lst>
  <p:sldSz cx="9144000" cy="5143500" type="screen16x9"/>
  <p:notesSz cx="6858000" cy="9144000"/>
  <p:embeddedFontLst>
    <p:embeddedFont>
      <p:font typeface="Playfair Display" charset="-18"/>
      <p:regular r:id="rId33"/>
      <p:bold r:id="rId34"/>
      <p:italic r:id="rId35"/>
      <p:boldItalic r:id="rId36"/>
    </p:embeddedFont>
    <p:embeddedFont>
      <p:font typeface="Montserrat" charset="-18"/>
      <p:regular r:id="rId37"/>
      <p:bold r:id="rId38"/>
      <p:italic r:id="rId39"/>
      <p:boldItalic r:id="rId40"/>
    </p:embeddedFont>
    <p:embeddedFont>
      <p:font typeface="Oswald" charset="-18"/>
      <p:regular r:id="rId41"/>
      <p:bold r:id="rId42"/>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ahyp="http://schemas.microsoft.com/office/drawing/2018/hyperlinkcolor" xmlns:p15="http://schemas.microsoft.com/office/powerpoint/2012/main" xmlns:p14="http://schemas.microsoft.com/office/powerpoint/2010/main" xmlns:com="http://schemas.openxmlformats.org/drawingml/2006/compatibility" xmlns:pvml="urn:schemas-microsoft-com:office:powerpoint" xmlns:v="urn:schemas-microsoft-com:vml" xmlns:o="urn:schemas-microsoft-com:office:office" xmlns:dgm="http://schemas.openxmlformats.org/drawingml/2006/diagram" xmlns:c="http://schemas.openxmlformats.org/drawingml/2006/chart" xmlns:mv="urn:schemas-microsoft-com:mac:vml" xmlns:mc="http://schemas.openxmlformats.org/markup-compatibility/2006" xmlns="">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snapToGrid="0">
      <p:cViewPr varScale="1">
        <p:scale>
          <a:sx n="111" d="100"/>
          <a:sy n="111" d="100"/>
        </p:scale>
        <p:origin x="-634" y="-82"/>
      </p:cViewPr>
      <p:guideLst>
        <p:guide orient="horz" pos="162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font" Target="fonts/font7.fntdata"/><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font" Target="fonts/font2.fntdata"/><Relationship Id="rId42" Type="http://schemas.openxmlformats.org/officeDocument/2006/relationships/font" Target="fonts/font10.fntdata"/><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font" Target="fonts/font1.fntdata"/><Relationship Id="rId38" Type="http://schemas.openxmlformats.org/officeDocument/2006/relationships/font" Target="fonts/font6.fntdata"/><Relationship Id="rId46"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font" Target="fonts/font9.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37" Type="http://schemas.openxmlformats.org/officeDocument/2006/relationships/font" Target="fonts/font5.fntdata"/><Relationship Id="rId40" Type="http://schemas.openxmlformats.org/officeDocument/2006/relationships/font" Target="fonts/font8.fntdata"/><Relationship Id="rId45"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font" Target="fonts/font4.fntdata"/><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font" Target="fonts/font3.fntdata"/><Relationship Id="rId43"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4"/>
        <p:cNvGrpSpPr/>
        <p:nvPr/>
      </p:nvGrpSpPr>
      <p:grpSpPr>
        <a:xfrm>
          <a:off x="0" y="0"/>
          <a:ext cx="0" cy="0"/>
          <a:chOff x="0" y="0"/>
          <a:chExt cx="0" cy="0"/>
        </a:xfrm>
      </p:grpSpPr>
      <p:sp>
        <p:nvSpPr>
          <p:cNvPr id="55" name="Google Shape;55;p:notes"/>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6" name="Google Shape;56;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8"/>
        <p:cNvGrpSpPr/>
        <p:nvPr/>
      </p:nvGrpSpPr>
      <p:grpSpPr>
        <a:xfrm>
          <a:off x="0" y="0"/>
          <a:ext cx="0" cy="0"/>
          <a:chOff x="0" y="0"/>
          <a:chExt cx="0" cy="0"/>
        </a:xfrm>
      </p:grpSpPr>
      <p:sp>
        <p:nvSpPr>
          <p:cNvPr id="109" name="Google Shape;109;g118c418c3fa_0_8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10" name="Google Shape;110;g118c418c3fa_0_8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4"/>
        <p:cNvGrpSpPr/>
        <p:nvPr/>
      </p:nvGrpSpPr>
      <p:grpSpPr>
        <a:xfrm>
          <a:off x="0" y="0"/>
          <a:ext cx="0" cy="0"/>
          <a:chOff x="0" y="0"/>
          <a:chExt cx="0" cy="0"/>
        </a:xfrm>
      </p:grpSpPr>
      <p:sp>
        <p:nvSpPr>
          <p:cNvPr id="115" name="Google Shape;115;g118c418c3fa_0_94: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16" name="Google Shape;116;g118c418c3fa_0_9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0"/>
        <p:cNvGrpSpPr/>
        <p:nvPr/>
      </p:nvGrpSpPr>
      <p:grpSpPr>
        <a:xfrm>
          <a:off x="0" y="0"/>
          <a:ext cx="0" cy="0"/>
          <a:chOff x="0" y="0"/>
          <a:chExt cx="0" cy="0"/>
        </a:xfrm>
      </p:grpSpPr>
      <p:sp>
        <p:nvSpPr>
          <p:cNvPr id="121" name="Google Shape;121;g118c418c3fa_0_9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22" name="Google Shape;122;g118c418c3fa_0_9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6"/>
        <p:cNvGrpSpPr/>
        <p:nvPr/>
      </p:nvGrpSpPr>
      <p:grpSpPr>
        <a:xfrm>
          <a:off x="0" y="0"/>
          <a:ext cx="0" cy="0"/>
          <a:chOff x="0" y="0"/>
          <a:chExt cx="0" cy="0"/>
        </a:xfrm>
      </p:grpSpPr>
      <p:sp>
        <p:nvSpPr>
          <p:cNvPr id="127" name="Google Shape;127;g118c418c3fa_0_104: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28" name="Google Shape;128;g118c418c3fa_0_10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2"/>
        <p:cNvGrpSpPr/>
        <p:nvPr/>
      </p:nvGrpSpPr>
      <p:grpSpPr>
        <a:xfrm>
          <a:off x="0" y="0"/>
          <a:ext cx="0" cy="0"/>
          <a:chOff x="0" y="0"/>
          <a:chExt cx="0" cy="0"/>
        </a:xfrm>
      </p:grpSpPr>
      <p:sp>
        <p:nvSpPr>
          <p:cNvPr id="133" name="Google Shape;133;g118c418c3fa_0_10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34" name="Google Shape;134;g118c418c3fa_0_10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8"/>
        <p:cNvGrpSpPr/>
        <p:nvPr/>
      </p:nvGrpSpPr>
      <p:grpSpPr>
        <a:xfrm>
          <a:off x="0" y="0"/>
          <a:ext cx="0" cy="0"/>
          <a:chOff x="0" y="0"/>
          <a:chExt cx="0" cy="0"/>
        </a:xfrm>
      </p:grpSpPr>
      <p:sp>
        <p:nvSpPr>
          <p:cNvPr id="139" name="Google Shape;139;g118c418c3fa_0_114: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40" name="Google Shape;140;g118c418c3fa_0_11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4"/>
        <p:cNvGrpSpPr/>
        <p:nvPr/>
      </p:nvGrpSpPr>
      <p:grpSpPr>
        <a:xfrm>
          <a:off x="0" y="0"/>
          <a:ext cx="0" cy="0"/>
          <a:chOff x="0" y="0"/>
          <a:chExt cx="0" cy="0"/>
        </a:xfrm>
      </p:grpSpPr>
      <p:sp>
        <p:nvSpPr>
          <p:cNvPr id="145" name="Google Shape;145;g118c418c3fa_0_11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46" name="Google Shape;146;g118c418c3fa_0_11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0"/>
        <p:cNvGrpSpPr/>
        <p:nvPr/>
      </p:nvGrpSpPr>
      <p:grpSpPr>
        <a:xfrm>
          <a:off x="0" y="0"/>
          <a:ext cx="0" cy="0"/>
          <a:chOff x="0" y="0"/>
          <a:chExt cx="0" cy="0"/>
        </a:xfrm>
      </p:grpSpPr>
      <p:sp>
        <p:nvSpPr>
          <p:cNvPr id="151" name="Google Shape;151;g118c418c3fa_0_124: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52" name="Google Shape;152;g118c418c3fa_0_12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6"/>
        <p:cNvGrpSpPr/>
        <p:nvPr/>
      </p:nvGrpSpPr>
      <p:grpSpPr>
        <a:xfrm>
          <a:off x="0" y="0"/>
          <a:ext cx="0" cy="0"/>
          <a:chOff x="0" y="0"/>
          <a:chExt cx="0" cy="0"/>
        </a:xfrm>
      </p:grpSpPr>
      <p:sp>
        <p:nvSpPr>
          <p:cNvPr id="157" name="Google Shape;157;g118c418c3fa_0_12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58" name="Google Shape;158;g118c418c3fa_0_12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2"/>
        <p:cNvGrpSpPr/>
        <p:nvPr/>
      </p:nvGrpSpPr>
      <p:grpSpPr>
        <a:xfrm>
          <a:off x="0" y="0"/>
          <a:ext cx="0" cy="0"/>
          <a:chOff x="0" y="0"/>
          <a:chExt cx="0" cy="0"/>
        </a:xfrm>
      </p:grpSpPr>
      <p:sp>
        <p:nvSpPr>
          <p:cNvPr id="163" name="Google Shape;163;g118c418c3fa_0_134: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64" name="Google Shape;164;g118c418c3fa_0_13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
        <p:cNvGrpSpPr/>
        <p:nvPr/>
      </p:nvGrpSpPr>
      <p:grpSpPr>
        <a:xfrm>
          <a:off x="0" y="0"/>
          <a:ext cx="0" cy="0"/>
          <a:chOff x="0" y="0"/>
          <a:chExt cx="0" cy="0"/>
        </a:xfrm>
      </p:grpSpPr>
      <p:sp>
        <p:nvSpPr>
          <p:cNvPr id="61" name="Google Shape;61;g118c418c3fa_0_4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2" name="Google Shape;62;g118c418c3fa_0_4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8"/>
        <p:cNvGrpSpPr/>
        <p:nvPr/>
      </p:nvGrpSpPr>
      <p:grpSpPr>
        <a:xfrm>
          <a:off x="0" y="0"/>
          <a:ext cx="0" cy="0"/>
          <a:chOff x="0" y="0"/>
          <a:chExt cx="0" cy="0"/>
        </a:xfrm>
      </p:grpSpPr>
      <p:sp>
        <p:nvSpPr>
          <p:cNvPr id="169" name="Google Shape;169;g118c418c3fa_0_13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70" name="Google Shape;170;g118c418c3fa_0_13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4"/>
        <p:cNvGrpSpPr/>
        <p:nvPr/>
      </p:nvGrpSpPr>
      <p:grpSpPr>
        <a:xfrm>
          <a:off x="0" y="0"/>
          <a:ext cx="0" cy="0"/>
          <a:chOff x="0" y="0"/>
          <a:chExt cx="0" cy="0"/>
        </a:xfrm>
      </p:grpSpPr>
      <p:sp>
        <p:nvSpPr>
          <p:cNvPr id="175" name="Google Shape;175;g118c418c3fa_0_144: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76" name="Google Shape;176;g118c418c3fa_0_14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0"/>
        <p:cNvGrpSpPr/>
        <p:nvPr/>
      </p:nvGrpSpPr>
      <p:grpSpPr>
        <a:xfrm>
          <a:off x="0" y="0"/>
          <a:ext cx="0" cy="0"/>
          <a:chOff x="0" y="0"/>
          <a:chExt cx="0" cy="0"/>
        </a:xfrm>
      </p:grpSpPr>
      <p:sp>
        <p:nvSpPr>
          <p:cNvPr id="181" name="Google Shape;181;g118c418c3fa_1_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82" name="Google Shape;182;g118c418c3fa_1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6"/>
        <p:cNvGrpSpPr/>
        <p:nvPr/>
      </p:nvGrpSpPr>
      <p:grpSpPr>
        <a:xfrm>
          <a:off x="0" y="0"/>
          <a:ext cx="0" cy="0"/>
          <a:chOff x="0" y="0"/>
          <a:chExt cx="0" cy="0"/>
        </a:xfrm>
      </p:grpSpPr>
      <p:sp>
        <p:nvSpPr>
          <p:cNvPr id="187" name="Google Shape;187;g118c418c3fa_1_5: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88" name="Google Shape;188;g118c418c3fa_1_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2"/>
        <p:cNvGrpSpPr/>
        <p:nvPr/>
      </p:nvGrpSpPr>
      <p:grpSpPr>
        <a:xfrm>
          <a:off x="0" y="0"/>
          <a:ext cx="0" cy="0"/>
          <a:chOff x="0" y="0"/>
          <a:chExt cx="0" cy="0"/>
        </a:xfrm>
      </p:grpSpPr>
      <p:sp>
        <p:nvSpPr>
          <p:cNvPr id="193" name="Google Shape;193;g118c418c3fa_1_1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94" name="Google Shape;194;g118c418c3fa_1_1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8"/>
        <p:cNvGrpSpPr/>
        <p:nvPr/>
      </p:nvGrpSpPr>
      <p:grpSpPr>
        <a:xfrm>
          <a:off x="0" y="0"/>
          <a:ext cx="0" cy="0"/>
          <a:chOff x="0" y="0"/>
          <a:chExt cx="0" cy="0"/>
        </a:xfrm>
      </p:grpSpPr>
      <p:sp>
        <p:nvSpPr>
          <p:cNvPr id="199" name="Google Shape;199;g118c418c3fa_1_15: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00" name="Google Shape;200;g118c418c3fa_1_1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4"/>
        <p:cNvGrpSpPr/>
        <p:nvPr/>
      </p:nvGrpSpPr>
      <p:grpSpPr>
        <a:xfrm>
          <a:off x="0" y="0"/>
          <a:ext cx="0" cy="0"/>
          <a:chOff x="0" y="0"/>
          <a:chExt cx="0" cy="0"/>
        </a:xfrm>
      </p:grpSpPr>
      <p:sp>
        <p:nvSpPr>
          <p:cNvPr id="205" name="Google Shape;205;g118c418c3fa_1_2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06" name="Google Shape;206;g118c418c3fa_1_2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0"/>
        <p:cNvGrpSpPr/>
        <p:nvPr/>
      </p:nvGrpSpPr>
      <p:grpSpPr>
        <a:xfrm>
          <a:off x="0" y="0"/>
          <a:ext cx="0" cy="0"/>
          <a:chOff x="0" y="0"/>
          <a:chExt cx="0" cy="0"/>
        </a:xfrm>
      </p:grpSpPr>
      <p:sp>
        <p:nvSpPr>
          <p:cNvPr id="211" name="Google Shape;211;g118c418c3fa_1_25: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12" name="Google Shape;212;g118c418c3fa_1_2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6"/>
        <p:cNvGrpSpPr/>
        <p:nvPr/>
      </p:nvGrpSpPr>
      <p:grpSpPr>
        <a:xfrm>
          <a:off x="0" y="0"/>
          <a:ext cx="0" cy="0"/>
          <a:chOff x="0" y="0"/>
          <a:chExt cx="0" cy="0"/>
        </a:xfrm>
      </p:grpSpPr>
      <p:sp>
        <p:nvSpPr>
          <p:cNvPr id="217" name="Google Shape;217;g118c418c3fa_1_3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18" name="Google Shape;218;g118c418c3fa_1_3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2"/>
        <p:cNvGrpSpPr/>
        <p:nvPr/>
      </p:nvGrpSpPr>
      <p:grpSpPr>
        <a:xfrm>
          <a:off x="0" y="0"/>
          <a:ext cx="0" cy="0"/>
          <a:chOff x="0" y="0"/>
          <a:chExt cx="0" cy="0"/>
        </a:xfrm>
      </p:grpSpPr>
      <p:sp>
        <p:nvSpPr>
          <p:cNvPr id="223" name="Google Shape;223;g118c418c3fa_1_35: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24" name="Google Shape;224;g118c418c3fa_1_35: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6"/>
        <p:cNvGrpSpPr/>
        <p:nvPr/>
      </p:nvGrpSpPr>
      <p:grpSpPr>
        <a:xfrm>
          <a:off x="0" y="0"/>
          <a:ext cx="0" cy="0"/>
          <a:chOff x="0" y="0"/>
          <a:chExt cx="0" cy="0"/>
        </a:xfrm>
      </p:grpSpPr>
      <p:sp>
        <p:nvSpPr>
          <p:cNvPr id="67" name="Google Shape;67;g118c418c3fa_0_54: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8" name="Google Shape;68;g118c418c3fa_0_5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8"/>
        <p:cNvGrpSpPr/>
        <p:nvPr/>
      </p:nvGrpSpPr>
      <p:grpSpPr>
        <a:xfrm>
          <a:off x="0" y="0"/>
          <a:ext cx="0" cy="0"/>
          <a:chOff x="0" y="0"/>
          <a:chExt cx="0" cy="0"/>
        </a:xfrm>
      </p:grpSpPr>
      <p:sp>
        <p:nvSpPr>
          <p:cNvPr id="229" name="Google Shape;229;g118c418c3fa_1_4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230" name="Google Shape;230;g118c418c3fa_1_4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2"/>
        <p:cNvGrpSpPr/>
        <p:nvPr/>
      </p:nvGrpSpPr>
      <p:grpSpPr>
        <a:xfrm>
          <a:off x="0" y="0"/>
          <a:ext cx="0" cy="0"/>
          <a:chOff x="0" y="0"/>
          <a:chExt cx="0" cy="0"/>
        </a:xfrm>
      </p:grpSpPr>
      <p:sp>
        <p:nvSpPr>
          <p:cNvPr id="73" name="Google Shape;73;g118c418c3fa_0_5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4" name="Google Shape;74;g118c418c3fa_0_5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8"/>
        <p:cNvGrpSpPr/>
        <p:nvPr/>
      </p:nvGrpSpPr>
      <p:grpSpPr>
        <a:xfrm>
          <a:off x="0" y="0"/>
          <a:ext cx="0" cy="0"/>
          <a:chOff x="0" y="0"/>
          <a:chExt cx="0" cy="0"/>
        </a:xfrm>
      </p:grpSpPr>
      <p:sp>
        <p:nvSpPr>
          <p:cNvPr id="79" name="Google Shape;79;g118c418c3fa_0_64: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0" name="Google Shape;80;g118c418c3fa_0_6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4"/>
        <p:cNvGrpSpPr/>
        <p:nvPr/>
      </p:nvGrpSpPr>
      <p:grpSpPr>
        <a:xfrm>
          <a:off x="0" y="0"/>
          <a:ext cx="0" cy="0"/>
          <a:chOff x="0" y="0"/>
          <a:chExt cx="0" cy="0"/>
        </a:xfrm>
      </p:grpSpPr>
      <p:sp>
        <p:nvSpPr>
          <p:cNvPr id="85" name="Google Shape;85;g118c418c3fa_0_6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6" name="Google Shape;86;g118c418c3fa_0_6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0"/>
        <p:cNvGrpSpPr/>
        <p:nvPr/>
      </p:nvGrpSpPr>
      <p:grpSpPr>
        <a:xfrm>
          <a:off x="0" y="0"/>
          <a:ext cx="0" cy="0"/>
          <a:chOff x="0" y="0"/>
          <a:chExt cx="0" cy="0"/>
        </a:xfrm>
      </p:grpSpPr>
      <p:sp>
        <p:nvSpPr>
          <p:cNvPr id="91" name="Google Shape;91;g118c418c3fa_0_74: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92" name="Google Shape;92;g118c418c3fa_0_7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6"/>
        <p:cNvGrpSpPr/>
        <p:nvPr/>
      </p:nvGrpSpPr>
      <p:grpSpPr>
        <a:xfrm>
          <a:off x="0" y="0"/>
          <a:ext cx="0" cy="0"/>
          <a:chOff x="0" y="0"/>
          <a:chExt cx="0" cy="0"/>
        </a:xfrm>
      </p:grpSpPr>
      <p:sp>
        <p:nvSpPr>
          <p:cNvPr id="97" name="Google Shape;97;g118c418c3fa_0_7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98" name="Google Shape;98;g118c418c3fa_0_7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2"/>
        <p:cNvGrpSpPr/>
        <p:nvPr/>
      </p:nvGrpSpPr>
      <p:grpSpPr>
        <a:xfrm>
          <a:off x="0" y="0"/>
          <a:ext cx="0" cy="0"/>
          <a:chOff x="0" y="0"/>
          <a:chExt cx="0" cy="0"/>
        </a:xfrm>
      </p:grpSpPr>
      <p:sp>
        <p:nvSpPr>
          <p:cNvPr id="103" name="Google Shape;103;g118c418c3fa_0_84: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4" name="Google Shape;104;g118c418c3fa_0_8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bg>
      <p:bgPr>
        <a:solidFill>
          <a:schemeClr val="dk1"/>
        </a:solidFill>
        <a:effectLst/>
      </p:bgPr>
    </p:bg>
    <p:spTree>
      <p:nvGrpSpPr>
        <p:cNvPr id="1" name="Shape 9"/>
        <p:cNvGrpSpPr/>
        <p:nvPr/>
      </p:nvGrpSpPr>
      <p:grpSpPr>
        <a:xfrm>
          <a:off x="0" y="0"/>
          <a:ext cx="0" cy="0"/>
          <a:chOff x="0" y="0"/>
          <a:chExt cx="0" cy="0"/>
        </a:xfrm>
      </p:grpSpPr>
      <p:sp>
        <p:nvSpPr>
          <p:cNvPr id="10" name="Google Shape;10;p2"/>
          <p:cNvSpPr/>
          <p:nvPr/>
        </p:nvSpPr>
        <p:spPr>
          <a:xfrm>
            <a:off x="4286250" y="0"/>
            <a:ext cx="72300" cy="5143500"/>
          </a:xfrm>
          <a:prstGeom prst="rect">
            <a:avLst/>
          </a:prstGeom>
          <a:solidFill>
            <a:schemeClr val="dk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1" name="Google Shape;11;p2"/>
          <p:cNvSpPr/>
          <p:nvPr/>
        </p:nvSpPr>
        <p:spPr>
          <a:xfrm>
            <a:off x="4358475" y="0"/>
            <a:ext cx="3853200" cy="5143500"/>
          </a:xfrm>
          <a:prstGeom prst="rect">
            <a:avLst/>
          </a:prstGeom>
          <a:solidFill>
            <a:schemeClr val="accent4"/>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2" name="Google Shape;12;p2"/>
          <p:cNvSpPr txBox="1">
            <a:spLocks noGrp="1"/>
          </p:cNvSpPr>
          <p:nvPr>
            <p:ph type="ctrTitle"/>
          </p:nvPr>
        </p:nvSpPr>
        <p:spPr>
          <a:xfrm>
            <a:off x="344250" y="1403850"/>
            <a:ext cx="8455500" cy="2146800"/>
          </a:xfrm>
          <a:prstGeom prst="rect">
            <a:avLst/>
          </a:prstGeom>
          <a:solidFill>
            <a:srgbClr val="FFFFFF"/>
          </a:solidFill>
        </p:spPr>
        <p:txBody>
          <a:bodyPr spcFirstLastPara="1" wrap="square" lIns="91425" tIns="91425" rIns="91425" bIns="91425" anchor="ctr" anchorCtr="0">
            <a:normAutofit/>
          </a:bodyPr>
          <a:lstStyle>
            <a:lvl1pPr lvl="0" algn="ctr">
              <a:spcBef>
                <a:spcPts val="0"/>
              </a:spcBef>
              <a:spcAft>
                <a:spcPts val="0"/>
              </a:spcAft>
              <a:buSzPts val="6800"/>
              <a:buFont typeface="Playfair Display"/>
              <a:buNone/>
              <a:defRPr sz="6800" b="1">
                <a:latin typeface="Playfair Display"/>
                <a:ea typeface="Playfair Display"/>
                <a:cs typeface="Playfair Display"/>
                <a:sym typeface="Playfair Display"/>
              </a:defRPr>
            </a:lvl1pPr>
            <a:lvl2pPr lvl="1" algn="ctr">
              <a:spcBef>
                <a:spcPts val="0"/>
              </a:spcBef>
              <a:spcAft>
                <a:spcPts val="0"/>
              </a:spcAft>
              <a:buSzPts val="6800"/>
              <a:buFont typeface="Playfair Display"/>
              <a:buNone/>
              <a:defRPr sz="6800" b="1">
                <a:latin typeface="Playfair Display"/>
                <a:ea typeface="Playfair Display"/>
                <a:cs typeface="Playfair Display"/>
                <a:sym typeface="Playfair Display"/>
              </a:defRPr>
            </a:lvl2pPr>
            <a:lvl3pPr lvl="2" algn="ctr">
              <a:spcBef>
                <a:spcPts val="0"/>
              </a:spcBef>
              <a:spcAft>
                <a:spcPts val="0"/>
              </a:spcAft>
              <a:buSzPts val="6800"/>
              <a:buFont typeface="Playfair Display"/>
              <a:buNone/>
              <a:defRPr sz="6800" b="1">
                <a:latin typeface="Playfair Display"/>
                <a:ea typeface="Playfair Display"/>
                <a:cs typeface="Playfair Display"/>
                <a:sym typeface="Playfair Display"/>
              </a:defRPr>
            </a:lvl3pPr>
            <a:lvl4pPr lvl="3" algn="ctr">
              <a:spcBef>
                <a:spcPts val="0"/>
              </a:spcBef>
              <a:spcAft>
                <a:spcPts val="0"/>
              </a:spcAft>
              <a:buSzPts val="6800"/>
              <a:buFont typeface="Playfair Display"/>
              <a:buNone/>
              <a:defRPr sz="6800" b="1">
                <a:latin typeface="Playfair Display"/>
                <a:ea typeface="Playfair Display"/>
                <a:cs typeface="Playfair Display"/>
                <a:sym typeface="Playfair Display"/>
              </a:defRPr>
            </a:lvl4pPr>
            <a:lvl5pPr lvl="4" algn="ctr">
              <a:spcBef>
                <a:spcPts val="0"/>
              </a:spcBef>
              <a:spcAft>
                <a:spcPts val="0"/>
              </a:spcAft>
              <a:buSzPts val="6800"/>
              <a:buFont typeface="Playfair Display"/>
              <a:buNone/>
              <a:defRPr sz="6800" b="1">
                <a:latin typeface="Playfair Display"/>
                <a:ea typeface="Playfair Display"/>
                <a:cs typeface="Playfair Display"/>
                <a:sym typeface="Playfair Display"/>
              </a:defRPr>
            </a:lvl5pPr>
            <a:lvl6pPr lvl="5" algn="ctr">
              <a:spcBef>
                <a:spcPts val="0"/>
              </a:spcBef>
              <a:spcAft>
                <a:spcPts val="0"/>
              </a:spcAft>
              <a:buSzPts val="6800"/>
              <a:buFont typeface="Playfair Display"/>
              <a:buNone/>
              <a:defRPr sz="6800" b="1">
                <a:latin typeface="Playfair Display"/>
                <a:ea typeface="Playfair Display"/>
                <a:cs typeface="Playfair Display"/>
                <a:sym typeface="Playfair Display"/>
              </a:defRPr>
            </a:lvl6pPr>
            <a:lvl7pPr lvl="6" algn="ctr">
              <a:spcBef>
                <a:spcPts val="0"/>
              </a:spcBef>
              <a:spcAft>
                <a:spcPts val="0"/>
              </a:spcAft>
              <a:buSzPts val="6800"/>
              <a:buFont typeface="Playfair Display"/>
              <a:buNone/>
              <a:defRPr sz="6800" b="1">
                <a:latin typeface="Playfair Display"/>
                <a:ea typeface="Playfair Display"/>
                <a:cs typeface="Playfair Display"/>
                <a:sym typeface="Playfair Display"/>
              </a:defRPr>
            </a:lvl7pPr>
            <a:lvl8pPr lvl="7" algn="ctr">
              <a:spcBef>
                <a:spcPts val="0"/>
              </a:spcBef>
              <a:spcAft>
                <a:spcPts val="0"/>
              </a:spcAft>
              <a:buSzPts val="6800"/>
              <a:buFont typeface="Playfair Display"/>
              <a:buNone/>
              <a:defRPr sz="6800" b="1">
                <a:latin typeface="Playfair Display"/>
                <a:ea typeface="Playfair Display"/>
                <a:cs typeface="Playfair Display"/>
                <a:sym typeface="Playfair Display"/>
              </a:defRPr>
            </a:lvl8pPr>
            <a:lvl9pPr lvl="8" algn="ctr">
              <a:spcBef>
                <a:spcPts val="0"/>
              </a:spcBef>
              <a:spcAft>
                <a:spcPts val="0"/>
              </a:spcAft>
              <a:buSzPts val="6800"/>
              <a:buFont typeface="Playfair Display"/>
              <a:buNone/>
              <a:defRPr sz="6800" b="1">
                <a:latin typeface="Playfair Display"/>
                <a:ea typeface="Playfair Display"/>
                <a:cs typeface="Playfair Display"/>
                <a:sym typeface="Playfair Display"/>
              </a:defRPr>
            </a:lvl9pPr>
          </a:lstStyle>
          <a:p>
            <a:endParaRPr/>
          </a:p>
        </p:txBody>
      </p:sp>
      <p:sp>
        <p:nvSpPr>
          <p:cNvPr id="13" name="Google Shape;13;p2"/>
          <p:cNvSpPr txBox="1">
            <a:spLocks noGrp="1"/>
          </p:cNvSpPr>
          <p:nvPr>
            <p:ph type="subTitle" idx="1"/>
          </p:nvPr>
        </p:nvSpPr>
        <p:spPr>
          <a:xfrm>
            <a:off x="344250" y="3550650"/>
            <a:ext cx="4910100" cy="577800"/>
          </a:xfrm>
          <a:prstGeom prst="rect">
            <a:avLst/>
          </a:prstGeom>
          <a:solidFill>
            <a:schemeClr val="dk2"/>
          </a:solidFill>
        </p:spPr>
        <p:txBody>
          <a:bodyPr spcFirstLastPara="1" wrap="square" lIns="91425" tIns="91425" rIns="91425" bIns="91425" anchor="ctr" anchorCtr="0">
            <a:normAutofit/>
          </a:bodyPr>
          <a:lstStyle>
            <a:lvl1pPr lvl="0">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1pPr>
            <a:lvl2pPr lvl="1">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2pPr>
            <a:lvl3pPr lvl="2">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3pPr>
            <a:lvl4pPr lvl="3">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4pPr>
            <a:lvl5pPr lvl="4">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5pPr>
            <a:lvl6pPr lvl="5">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6pPr>
            <a:lvl7pPr lvl="6">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7pPr>
            <a:lvl8pPr lvl="7">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8pPr>
            <a:lvl9pPr lvl="8">
              <a:lnSpc>
                <a:spcPct val="100000"/>
              </a:lnSpc>
              <a:spcBef>
                <a:spcPts val="0"/>
              </a:spcBef>
              <a:spcAft>
                <a:spcPts val="0"/>
              </a:spcAft>
              <a:buClr>
                <a:schemeClr val="lt1"/>
              </a:buClr>
              <a:buSzPts val="2400"/>
              <a:buFont typeface="Montserrat"/>
              <a:buNone/>
              <a:defRPr sz="2400" b="1">
                <a:solidFill>
                  <a:schemeClr val="lt1"/>
                </a:solidFill>
                <a:latin typeface="Montserrat"/>
                <a:ea typeface="Montserrat"/>
                <a:cs typeface="Montserrat"/>
                <a:sym typeface="Montserrat"/>
              </a:defRPr>
            </a:lvl9pPr>
          </a:lstStyle>
          <a:p>
            <a:endParaRPr/>
          </a:p>
        </p:txBody>
      </p:sp>
      <p:sp>
        <p:nvSpPr>
          <p:cNvPr id="14" name="Google Shape;14;p2"/>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8"/>
        <p:cNvGrpSpPr/>
        <p:nvPr/>
      </p:nvGrpSpPr>
      <p:grpSpPr>
        <a:xfrm>
          <a:off x="0" y="0"/>
          <a:ext cx="0" cy="0"/>
          <a:chOff x="0" y="0"/>
          <a:chExt cx="0" cy="0"/>
        </a:xfrm>
      </p:grpSpPr>
      <p:sp>
        <p:nvSpPr>
          <p:cNvPr id="49" name="Google Shape;49;p11"/>
          <p:cNvSpPr txBox="1">
            <a:spLocks noGrp="1"/>
          </p:cNvSpPr>
          <p:nvPr>
            <p:ph type="title" hasCustomPrompt="1"/>
          </p:nvPr>
        </p:nvSpPr>
        <p:spPr>
          <a:xfrm>
            <a:off x="311700" y="999925"/>
            <a:ext cx="8520600" cy="2146200"/>
          </a:xfrm>
          <a:prstGeom prst="rect">
            <a:avLst/>
          </a:prstGeom>
        </p:spPr>
        <p:txBody>
          <a:bodyPr spcFirstLastPara="1" wrap="square" lIns="91425" tIns="91425" rIns="91425" bIns="91425" anchor="b" anchorCtr="0">
            <a:normAutofit/>
          </a:bodyPr>
          <a:lstStyle>
            <a:lvl1pPr lvl="0" algn="ctr">
              <a:spcBef>
                <a:spcPts val="0"/>
              </a:spcBef>
              <a:spcAft>
                <a:spcPts val="0"/>
              </a:spcAft>
              <a:buSzPts val="14000"/>
              <a:buFont typeface="Montserrat"/>
              <a:buNone/>
              <a:defRPr sz="14000">
                <a:latin typeface="Montserrat"/>
                <a:ea typeface="Montserrat"/>
                <a:cs typeface="Montserrat"/>
                <a:sym typeface="Montserrat"/>
              </a:defRPr>
            </a:lvl1pPr>
            <a:lvl2pPr lvl="1" algn="ctr">
              <a:spcBef>
                <a:spcPts val="0"/>
              </a:spcBef>
              <a:spcAft>
                <a:spcPts val="0"/>
              </a:spcAft>
              <a:buSzPts val="14000"/>
              <a:buFont typeface="Montserrat"/>
              <a:buNone/>
              <a:defRPr sz="14000">
                <a:latin typeface="Montserrat"/>
                <a:ea typeface="Montserrat"/>
                <a:cs typeface="Montserrat"/>
                <a:sym typeface="Montserrat"/>
              </a:defRPr>
            </a:lvl2pPr>
            <a:lvl3pPr lvl="2" algn="ctr">
              <a:spcBef>
                <a:spcPts val="0"/>
              </a:spcBef>
              <a:spcAft>
                <a:spcPts val="0"/>
              </a:spcAft>
              <a:buSzPts val="14000"/>
              <a:buFont typeface="Montserrat"/>
              <a:buNone/>
              <a:defRPr sz="14000">
                <a:latin typeface="Montserrat"/>
                <a:ea typeface="Montserrat"/>
                <a:cs typeface="Montserrat"/>
                <a:sym typeface="Montserrat"/>
              </a:defRPr>
            </a:lvl3pPr>
            <a:lvl4pPr lvl="3" algn="ctr">
              <a:spcBef>
                <a:spcPts val="0"/>
              </a:spcBef>
              <a:spcAft>
                <a:spcPts val="0"/>
              </a:spcAft>
              <a:buSzPts val="14000"/>
              <a:buFont typeface="Montserrat"/>
              <a:buNone/>
              <a:defRPr sz="14000">
                <a:latin typeface="Montserrat"/>
                <a:ea typeface="Montserrat"/>
                <a:cs typeface="Montserrat"/>
                <a:sym typeface="Montserrat"/>
              </a:defRPr>
            </a:lvl4pPr>
            <a:lvl5pPr lvl="4" algn="ctr">
              <a:spcBef>
                <a:spcPts val="0"/>
              </a:spcBef>
              <a:spcAft>
                <a:spcPts val="0"/>
              </a:spcAft>
              <a:buSzPts val="14000"/>
              <a:buFont typeface="Montserrat"/>
              <a:buNone/>
              <a:defRPr sz="14000">
                <a:latin typeface="Montserrat"/>
                <a:ea typeface="Montserrat"/>
                <a:cs typeface="Montserrat"/>
                <a:sym typeface="Montserrat"/>
              </a:defRPr>
            </a:lvl5pPr>
            <a:lvl6pPr lvl="5" algn="ctr">
              <a:spcBef>
                <a:spcPts val="0"/>
              </a:spcBef>
              <a:spcAft>
                <a:spcPts val="0"/>
              </a:spcAft>
              <a:buSzPts val="14000"/>
              <a:buFont typeface="Montserrat"/>
              <a:buNone/>
              <a:defRPr sz="14000">
                <a:latin typeface="Montserrat"/>
                <a:ea typeface="Montserrat"/>
                <a:cs typeface="Montserrat"/>
                <a:sym typeface="Montserrat"/>
              </a:defRPr>
            </a:lvl6pPr>
            <a:lvl7pPr lvl="6" algn="ctr">
              <a:spcBef>
                <a:spcPts val="0"/>
              </a:spcBef>
              <a:spcAft>
                <a:spcPts val="0"/>
              </a:spcAft>
              <a:buSzPts val="14000"/>
              <a:buFont typeface="Montserrat"/>
              <a:buNone/>
              <a:defRPr sz="14000">
                <a:latin typeface="Montserrat"/>
                <a:ea typeface="Montserrat"/>
                <a:cs typeface="Montserrat"/>
                <a:sym typeface="Montserrat"/>
              </a:defRPr>
            </a:lvl7pPr>
            <a:lvl8pPr lvl="7" algn="ctr">
              <a:spcBef>
                <a:spcPts val="0"/>
              </a:spcBef>
              <a:spcAft>
                <a:spcPts val="0"/>
              </a:spcAft>
              <a:buSzPts val="14000"/>
              <a:buFont typeface="Montserrat"/>
              <a:buNone/>
              <a:defRPr sz="14000">
                <a:latin typeface="Montserrat"/>
                <a:ea typeface="Montserrat"/>
                <a:cs typeface="Montserrat"/>
                <a:sym typeface="Montserrat"/>
              </a:defRPr>
            </a:lvl8pPr>
            <a:lvl9pPr lvl="8" algn="ctr">
              <a:spcBef>
                <a:spcPts val="0"/>
              </a:spcBef>
              <a:spcAft>
                <a:spcPts val="0"/>
              </a:spcAft>
              <a:buSzPts val="14000"/>
              <a:buFont typeface="Montserrat"/>
              <a:buNone/>
              <a:defRPr sz="14000">
                <a:latin typeface="Montserrat"/>
                <a:ea typeface="Montserrat"/>
                <a:cs typeface="Montserrat"/>
                <a:sym typeface="Montserrat"/>
              </a:defRPr>
            </a:lvl9pPr>
          </a:lstStyle>
          <a:p>
            <a:r>
              <a:t>xx%</a:t>
            </a:r>
          </a:p>
        </p:txBody>
      </p:sp>
      <p:sp>
        <p:nvSpPr>
          <p:cNvPr id="50" name="Google Shape;50;p11"/>
          <p:cNvSpPr txBox="1">
            <a:spLocks noGrp="1"/>
          </p:cNvSpPr>
          <p:nvPr>
            <p:ph type="body" idx="1"/>
          </p:nvPr>
        </p:nvSpPr>
        <p:spPr>
          <a:xfrm>
            <a:off x="311700" y="3228425"/>
            <a:ext cx="8520600" cy="1300800"/>
          </a:xfrm>
          <a:prstGeom prst="rect">
            <a:avLst/>
          </a:prstGeom>
        </p:spPr>
        <p:txBody>
          <a:bodyPr spcFirstLastPara="1" wrap="square" lIns="91425" tIns="91425" rIns="91425" bIns="91425" anchor="t" anchorCtr="0">
            <a:normAutofit/>
          </a:bodyPr>
          <a:lstStyle>
            <a:lvl1pPr marL="457200" lvl="0" indent="-342900" algn="ctr">
              <a:spcBef>
                <a:spcPts val="0"/>
              </a:spcBef>
              <a:spcAft>
                <a:spcPts val="0"/>
              </a:spcAft>
              <a:buSzPts val="1800"/>
              <a:buChar char="●"/>
              <a:defRPr>
                <a:highlight>
                  <a:schemeClr val="dk1"/>
                </a:highlight>
              </a:defRPr>
            </a:lvl1pPr>
            <a:lvl2pPr marL="914400" lvl="1" indent="-317500" algn="ctr">
              <a:spcBef>
                <a:spcPts val="0"/>
              </a:spcBef>
              <a:spcAft>
                <a:spcPts val="0"/>
              </a:spcAft>
              <a:buSzPts val="1400"/>
              <a:buChar char="○"/>
              <a:defRPr>
                <a:highlight>
                  <a:schemeClr val="dk1"/>
                </a:highlight>
              </a:defRPr>
            </a:lvl2pPr>
            <a:lvl3pPr marL="1371600" lvl="2" indent="-317500" algn="ctr">
              <a:spcBef>
                <a:spcPts val="0"/>
              </a:spcBef>
              <a:spcAft>
                <a:spcPts val="0"/>
              </a:spcAft>
              <a:buSzPts val="1400"/>
              <a:buChar char="■"/>
              <a:defRPr>
                <a:highlight>
                  <a:schemeClr val="dk1"/>
                </a:highlight>
              </a:defRPr>
            </a:lvl3pPr>
            <a:lvl4pPr marL="1828800" lvl="3" indent="-317500" algn="ctr">
              <a:spcBef>
                <a:spcPts val="0"/>
              </a:spcBef>
              <a:spcAft>
                <a:spcPts val="0"/>
              </a:spcAft>
              <a:buSzPts val="1400"/>
              <a:buChar char="●"/>
              <a:defRPr>
                <a:highlight>
                  <a:schemeClr val="dk1"/>
                </a:highlight>
              </a:defRPr>
            </a:lvl4pPr>
            <a:lvl5pPr marL="2286000" lvl="4" indent="-317500" algn="ctr">
              <a:spcBef>
                <a:spcPts val="0"/>
              </a:spcBef>
              <a:spcAft>
                <a:spcPts val="0"/>
              </a:spcAft>
              <a:buSzPts val="1400"/>
              <a:buChar char="○"/>
              <a:defRPr>
                <a:highlight>
                  <a:schemeClr val="dk1"/>
                </a:highlight>
              </a:defRPr>
            </a:lvl5pPr>
            <a:lvl6pPr marL="2743200" lvl="5" indent="-317500" algn="ctr">
              <a:spcBef>
                <a:spcPts val="0"/>
              </a:spcBef>
              <a:spcAft>
                <a:spcPts val="0"/>
              </a:spcAft>
              <a:buSzPts val="1400"/>
              <a:buChar char="■"/>
              <a:defRPr>
                <a:highlight>
                  <a:schemeClr val="dk1"/>
                </a:highlight>
              </a:defRPr>
            </a:lvl6pPr>
            <a:lvl7pPr marL="3200400" lvl="6" indent="-317500" algn="ctr">
              <a:spcBef>
                <a:spcPts val="0"/>
              </a:spcBef>
              <a:spcAft>
                <a:spcPts val="0"/>
              </a:spcAft>
              <a:buSzPts val="1400"/>
              <a:buChar char="●"/>
              <a:defRPr>
                <a:highlight>
                  <a:schemeClr val="dk1"/>
                </a:highlight>
              </a:defRPr>
            </a:lvl7pPr>
            <a:lvl8pPr marL="3657600" lvl="7" indent="-317500" algn="ctr">
              <a:spcBef>
                <a:spcPts val="0"/>
              </a:spcBef>
              <a:spcAft>
                <a:spcPts val="0"/>
              </a:spcAft>
              <a:buSzPts val="1400"/>
              <a:buChar char="○"/>
              <a:defRPr>
                <a:highlight>
                  <a:schemeClr val="dk1"/>
                </a:highlight>
              </a:defRPr>
            </a:lvl8pPr>
            <a:lvl9pPr marL="4114800" lvl="8" indent="-317500" algn="ctr">
              <a:spcBef>
                <a:spcPts val="0"/>
              </a:spcBef>
              <a:spcAft>
                <a:spcPts val="0"/>
              </a:spcAft>
              <a:buSzPts val="1400"/>
              <a:buChar char="■"/>
              <a:defRPr>
                <a:highlight>
                  <a:schemeClr val="dk1"/>
                </a:highlight>
              </a:defRPr>
            </a:lvl9pPr>
          </a:lstStyle>
          <a:p>
            <a:endParaRPr/>
          </a:p>
        </p:txBody>
      </p:sp>
      <p:sp>
        <p:nvSpPr>
          <p:cNvPr id="51" name="Google Shape;51;p11"/>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52"/>
        <p:cNvGrpSpPr/>
        <p:nvPr/>
      </p:nvGrpSpPr>
      <p:grpSpPr>
        <a:xfrm>
          <a:off x="0" y="0"/>
          <a:ext cx="0" cy="0"/>
          <a:chOff x="0" y="0"/>
          <a:chExt cx="0" cy="0"/>
        </a:xfrm>
      </p:grpSpPr>
      <p:sp>
        <p:nvSpPr>
          <p:cNvPr id="53" name="Google Shape;53;p12"/>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bg>
      <p:bgPr>
        <a:solidFill>
          <a:schemeClr val="accent4"/>
        </a:solidFill>
        <a:effectLst/>
      </p:bgPr>
    </p:bg>
    <p:spTree>
      <p:nvGrpSpPr>
        <p:cNvPr id="1" name="Shape 15"/>
        <p:cNvGrpSpPr/>
        <p:nvPr/>
      </p:nvGrpSpPr>
      <p:grpSpPr>
        <a:xfrm>
          <a:off x="0" y="0"/>
          <a:ext cx="0" cy="0"/>
          <a:chOff x="0" y="0"/>
          <a:chExt cx="0" cy="0"/>
        </a:xfrm>
      </p:grpSpPr>
      <p:sp>
        <p:nvSpPr>
          <p:cNvPr id="16" name="Google Shape;16;p3"/>
          <p:cNvSpPr/>
          <p:nvPr/>
        </p:nvSpPr>
        <p:spPr>
          <a:xfrm rot="5400000">
            <a:off x="4550700" y="-498600"/>
            <a:ext cx="42600" cy="8455800"/>
          </a:xfrm>
          <a:prstGeom prst="rect">
            <a:avLst/>
          </a:prstGeom>
          <a:solidFill>
            <a:schemeClr val="dk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7" name="Google Shape;17;p3"/>
          <p:cNvSpPr txBox="1">
            <a:spLocks noGrp="1"/>
          </p:cNvSpPr>
          <p:nvPr>
            <p:ph type="title"/>
          </p:nvPr>
        </p:nvSpPr>
        <p:spPr>
          <a:xfrm>
            <a:off x="344250" y="1403850"/>
            <a:ext cx="8455500" cy="2146800"/>
          </a:xfrm>
          <a:prstGeom prst="rect">
            <a:avLst/>
          </a:prstGeom>
          <a:solidFill>
            <a:srgbClr val="FFFFFF"/>
          </a:solidFill>
        </p:spPr>
        <p:txBody>
          <a:bodyPr spcFirstLastPara="1" wrap="square" lIns="91425" tIns="91425" rIns="91425" bIns="91425" anchor="ctr" anchorCtr="0">
            <a:normAutofit/>
          </a:bodyPr>
          <a:lstStyle>
            <a:lvl1pPr lvl="0" algn="ctr">
              <a:spcBef>
                <a:spcPts val="0"/>
              </a:spcBef>
              <a:spcAft>
                <a:spcPts val="0"/>
              </a:spcAft>
              <a:buSzPts val="4800"/>
              <a:buFont typeface="Playfair Display"/>
              <a:buNone/>
              <a:defRPr sz="4800" b="1">
                <a:latin typeface="Playfair Display"/>
                <a:ea typeface="Playfair Display"/>
                <a:cs typeface="Playfair Display"/>
                <a:sym typeface="Playfair Display"/>
              </a:defRPr>
            </a:lvl1pPr>
            <a:lvl2pPr lvl="1" algn="ctr">
              <a:spcBef>
                <a:spcPts val="0"/>
              </a:spcBef>
              <a:spcAft>
                <a:spcPts val="0"/>
              </a:spcAft>
              <a:buSzPts val="4800"/>
              <a:buFont typeface="Playfair Display"/>
              <a:buNone/>
              <a:defRPr sz="4800" b="1">
                <a:latin typeface="Playfair Display"/>
                <a:ea typeface="Playfair Display"/>
                <a:cs typeface="Playfair Display"/>
                <a:sym typeface="Playfair Display"/>
              </a:defRPr>
            </a:lvl2pPr>
            <a:lvl3pPr lvl="2" algn="ctr">
              <a:spcBef>
                <a:spcPts val="0"/>
              </a:spcBef>
              <a:spcAft>
                <a:spcPts val="0"/>
              </a:spcAft>
              <a:buSzPts val="4800"/>
              <a:buFont typeface="Playfair Display"/>
              <a:buNone/>
              <a:defRPr sz="4800" b="1">
                <a:latin typeface="Playfair Display"/>
                <a:ea typeface="Playfair Display"/>
                <a:cs typeface="Playfair Display"/>
                <a:sym typeface="Playfair Display"/>
              </a:defRPr>
            </a:lvl3pPr>
            <a:lvl4pPr lvl="3" algn="ctr">
              <a:spcBef>
                <a:spcPts val="0"/>
              </a:spcBef>
              <a:spcAft>
                <a:spcPts val="0"/>
              </a:spcAft>
              <a:buSzPts val="4800"/>
              <a:buFont typeface="Playfair Display"/>
              <a:buNone/>
              <a:defRPr sz="4800" b="1">
                <a:latin typeface="Playfair Display"/>
                <a:ea typeface="Playfair Display"/>
                <a:cs typeface="Playfair Display"/>
                <a:sym typeface="Playfair Display"/>
              </a:defRPr>
            </a:lvl4pPr>
            <a:lvl5pPr lvl="4" algn="ctr">
              <a:spcBef>
                <a:spcPts val="0"/>
              </a:spcBef>
              <a:spcAft>
                <a:spcPts val="0"/>
              </a:spcAft>
              <a:buSzPts val="4800"/>
              <a:buFont typeface="Playfair Display"/>
              <a:buNone/>
              <a:defRPr sz="4800" b="1">
                <a:latin typeface="Playfair Display"/>
                <a:ea typeface="Playfair Display"/>
                <a:cs typeface="Playfair Display"/>
                <a:sym typeface="Playfair Display"/>
              </a:defRPr>
            </a:lvl5pPr>
            <a:lvl6pPr lvl="5" algn="ctr">
              <a:spcBef>
                <a:spcPts val="0"/>
              </a:spcBef>
              <a:spcAft>
                <a:spcPts val="0"/>
              </a:spcAft>
              <a:buSzPts val="4800"/>
              <a:buFont typeface="Playfair Display"/>
              <a:buNone/>
              <a:defRPr sz="4800" b="1">
                <a:latin typeface="Playfair Display"/>
                <a:ea typeface="Playfair Display"/>
                <a:cs typeface="Playfair Display"/>
                <a:sym typeface="Playfair Display"/>
              </a:defRPr>
            </a:lvl6pPr>
            <a:lvl7pPr lvl="6" algn="ctr">
              <a:spcBef>
                <a:spcPts val="0"/>
              </a:spcBef>
              <a:spcAft>
                <a:spcPts val="0"/>
              </a:spcAft>
              <a:buSzPts val="4800"/>
              <a:buFont typeface="Playfair Display"/>
              <a:buNone/>
              <a:defRPr sz="4800" b="1">
                <a:latin typeface="Playfair Display"/>
                <a:ea typeface="Playfair Display"/>
                <a:cs typeface="Playfair Display"/>
                <a:sym typeface="Playfair Display"/>
              </a:defRPr>
            </a:lvl7pPr>
            <a:lvl8pPr lvl="7" algn="ctr">
              <a:spcBef>
                <a:spcPts val="0"/>
              </a:spcBef>
              <a:spcAft>
                <a:spcPts val="0"/>
              </a:spcAft>
              <a:buSzPts val="4800"/>
              <a:buFont typeface="Playfair Display"/>
              <a:buNone/>
              <a:defRPr sz="4800" b="1">
                <a:latin typeface="Playfair Display"/>
                <a:ea typeface="Playfair Display"/>
                <a:cs typeface="Playfair Display"/>
                <a:sym typeface="Playfair Display"/>
              </a:defRPr>
            </a:lvl8pPr>
            <a:lvl9pPr lvl="8" algn="ctr">
              <a:spcBef>
                <a:spcPts val="0"/>
              </a:spcBef>
              <a:spcAft>
                <a:spcPts val="0"/>
              </a:spcAft>
              <a:buSzPts val="4800"/>
              <a:buFont typeface="Playfair Display"/>
              <a:buNone/>
              <a:defRPr sz="4800" b="1">
                <a:latin typeface="Playfair Display"/>
                <a:ea typeface="Playfair Display"/>
                <a:cs typeface="Playfair Display"/>
                <a:sym typeface="Playfair Display"/>
              </a:defRPr>
            </a:lvl9pPr>
          </a:lstStyle>
          <a:p>
            <a:endParaRPr/>
          </a:p>
        </p:txBody>
      </p:sp>
      <p:sp>
        <p:nvSpPr>
          <p:cNvPr id="18" name="Google Shape;18;p3"/>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9"/>
        <p:cNvGrpSpPr/>
        <p:nvPr/>
      </p:nvGrpSpPr>
      <p:grpSpPr>
        <a:xfrm>
          <a:off x="0" y="0"/>
          <a:ext cx="0" cy="0"/>
          <a:chOff x="0" y="0"/>
          <a:chExt cx="0" cy="0"/>
        </a:xfrm>
      </p:grpSpPr>
      <p:sp>
        <p:nvSpPr>
          <p:cNvPr id="20" name="Google Shape;20;p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21" name="Google Shape;21;p4"/>
          <p:cNvSpPr txBox="1">
            <a:spLocks noGrp="1"/>
          </p:cNvSpPr>
          <p:nvPr>
            <p:ph type="body" idx="1"/>
          </p:nvPr>
        </p:nvSpPr>
        <p:spPr>
          <a:xfrm>
            <a:off x="311700" y="1234075"/>
            <a:ext cx="8520600" cy="3334800"/>
          </a:xfrm>
          <a:prstGeom prst="rect">
            <a:avLst/>
          </a:prstGeom>
        </p:spPr>
        <p:txBody>
          <a:bodyPr spcFirstLastPara="1" wrap="square" lIns="91425" tIns="91425" rIns="91425" bIns="91425" anchor="t"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22" name="Google Shape;22;p4"/>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3"/>
        <p:cNvGrpSpPr/>
        <p:nvPr/>
      </p:nvGrpSpPr>
      <p:grpSpPr>
        <a:xfrm>
          <a:off x="0" y="0"/>
          <a:ext cx="0" cy="0"/>
          <a:chOff x="0" y="0"/>
          <a:chExt cx="0" cy="0"/>
        </a:xfrm>
      </p:grpSpPr>
      <p:sp>
        <p:nvSpPr>
          <p:cNvPr id="24" name="Google Shape;24;p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25" name="Google Shape;25;p5"/>
          <p:cNvSpPr txBox="1">
            <a:spLocks noGrp="1"/>
          </p:cNvSpPr>
          <p:nvPr>
            <p:ph type="body" idx="1"/>
          </p:nvPr>
        </p:nvSpPr>
        <p:spPr>
          <a:xfrm>
            <a:off x="311700" y="1234050"/>
            <a:ext cx="3999900" cy="33348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6" name="Google Shape;26;p5"/>
          <p:cNvSpPr txBox="1">
            <a:spLocks noGrp="1"/>
          </p:cNvSpPr>
          <p:nvPr>
            <p:ph type="body" idx="2"/>
          </p:nvPr>
        </p:nvSpPr>
        <p:spPr>
          <a:xfrm>
            <a:off x="4832400" y="1234050"/>
            <a:ext cx="3999900" cy="33348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7" name="Google Shape;27;p5"/>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8"/>
        <p:cNvGrpSpPr/>
        <p:nvPr/>
      </p:nvGrpSpPr>
      <p:grpSpPr>
        <a:xfrm>
          <a:off x="0" y="0"/>
          <a:ext cx="0" cy="0"/>
          <a:chOff x="0" y="0"/>
          <a:chExt cx="0" cy="0"/>
        </a:xfrm>
      </p:grpSpPr>
      <p:sp>
        <p:nvSpPr>
          <p:cNvPr id="29" name="Google Shape;29;p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30" name="Google Shape;30;p6"/>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31"/>
        <p:cNvGrpSpPr/>
        <p:nvPr/>
      </p:nvGrpSpPr>
      <p:grpSpPr>
        <a:xfrm>
          <a:off x="0" y="0"/>
          <a:ext cx="0" cy="0"/>
          <a:chOff x="0" y="0"/>
          <a:chExt cx="0" cy="0"/>
        </a:xfrm>
      </p:grpSpPr>
      <p:sp>
        <p:nvSpPr>
          <p:cNvPr id="32" name="Google Shape;32;p7"/>
          <p:cNvSpPr txBox="1">
            <a:spLocks noGrp="1"/>
          </p:cNvSpPr>
          <p:nvPr>
            <p:ph type="title"/>
          </p:nvPr>
        </p:nvSpPr>
        <p:spPr>
          <a:xfrm>
            <a:off x="311700" y="555600"/>
            <a:ext cx="2808000" cy="755700"/>
          </a:xfrm>
          <a:prstGeom prst="rect">
            <a:avLst/>
          </a:prstGeom>
        </p:spPr>
        <p:txBody>
          <a:bodyPr spcFirstLastPara="1" wrap="square" lIns="91425" tIns="91425" rIns="91425" bIns="91425" anchor="b" anchorCtr="0">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3" name="Google Shape;33;p7"/>
          <p:cNvSpPr txBox="1">
            <a:spLocks noGrp="1"/>
          </p:cNvSpPr>
          <p:nvPr>
            <p:ph type="body" idx="1"/>
          </p:nvPr>
        </p:nvSpPr>
        <p:spPr>
          <a:xfrm>
            <a:off x="311700" y="1389600"/>
            <a:ext cx="2808000" cy="3179400"/>
          </a:xfrm>
          <a:prstGeom prst="rect">
            <a:avLst/>
          </a:prstGeom>
        </p:spPr>
        <p:txBody>
          <a:bodyPr spcFirstLastPara="1" wrap="square" lIns="91425" tIns="91425" rIns="91425" bIns="91425" anchor="t" anchorCtr="0">
            <a:normAutofit/>
          </a:bodyPr>
          <a:lstStyle>
            <a:lvl1pPr marL="457200" lvl="0" indent="-304800">
              <a:spcBef>
                <a:spcPts val="0"/>
              </a:spcBef>
              <a:spcAft>
                <a:spcPts val="0"/>
              </a:spcAft>
              <a:buSzPts val="1200"/>
              <a:buChar char="●"/>
              <a:defRPr sz="12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34" name="Google Shape;34;p7"/>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bg>
      <p:bgPr>
        <a:solidFill>
          <a:schemeClr val="accent3"/>
        </a:solidFill>
        <a:effectLst/>
      </p:bgPr>
    </p:bg>
    <p:spTree>
      <p:nvGrpSpPr>
        <p:cNvPr id="1" name="Shape 35"/>
        <p:cNvGrpSpPr/>
        <p:nvPr/>
      </p:nvGrpSpPr>
      <p:grpSpPr>
        <a:xfrm>
          <a:off x="0" y="0"/>
          <a:ext cx="0" cy="0"/>
          <a:chOff x="0" y="0"/>
          <a:chExt cx="0" cy="0"/>
        </a:xfrm>
      </p:grpSpPr>
      <p:sp>
        <p:nvSpPr>
          <p:cNvPr id="36" name="Google Shape;36;p8"/>
          <p:cNvSpPr txBox="1">
            <a:spLocks noGrp="1"/>
          </p:cNvSpPr>
          <p:nvPr>
            <p:ph type="title"/>
          </p:nvPr>
        </p:nvSpPr>
        <p:spPr>
          <a:xfrm>
            <a:off x="490250" y="526350"/>
            <a:ext cx="5618700" cy="4090800"/>
          </a:xfrm>
          <a:prstGeom prst="rect">
            <a:avLst/>
          </a:prstGeom>
        </p:spPr>
        <p:txBody>
          <a:bodyPr spcFirstLastPara="1" wrap="square" lIns="91425" tIns="91425" rIns="91425" bIns="91425" anchor="ctr" anchorCtr="0">
            <a:normAutofit/>
          </a:bodyPr>
          <a:lstStyle>
            <a:lvl1pPr lvl="0">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1pPr>
            <a:lvl2pPr lvl="1">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2pPr>
            <a:lvl3pPr lvl="2">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3pPr>
            <a:lvl4pPr lvl="3">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4pPr>
            <a:lvl5pPr lvl="4">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5pPr>
            <a:lvl6pPr lvl="5">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6pPr>
            <a:lvl7pPr lvl="6">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7pPr>
            <a:lvl8pPr lvl="7">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8pPr>
            <a:lvl9pPr lvl="8">
              <a:spcBef>
                <a:spcPts val="0"/>
              </a:spcBef>
              <a:spcAft>
                <a:spcPts val="0"/>
              </a:spcAft>
              <a:buClr>
                <a:schemeClr val="lt1"/>
              </a:buClr>
              <a:buSzPts val="5400"/>
              <a:buFont typeface="Playfair Display"/>
              <a:buNone/>
              <a:defRPr sz="5400">
                <a:solidFill>
                  <a:schemeClr val="lt1"/>
                </a:solidFill>
                <a:latin typeface="Playfair Display"/>
                <a:ea typeface="Playfair Display"/>
                <a:cs typeface="Playfair Display"/>
                <a:sym typeface="Playfair Display"/>
              </a:defRPr>
            </a:lvl9pPr>
          </a:lstStyle>
          <a:p>
            <a:endParaRPr/>
          </a:p>
        </p:txBody>
      </p:sp>
      <p:sp>
        <p:nvSpPr>
          <p:cNvPr id="37" name="Google Shape;37;p8"/>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8"/>
        <p:cNvGrpSpPr/>
        <p:nvPr/>
      </p:nvGrpSpPr>
      <p:grpSpPr>
        <a:xfrm>
          <a:off x="0" y="0"/>
          <a:ext cx="0" cy="0"/>
          <a:chOff x="0" y="0"/>
          <a:chExt cx="0" cy="0"/>
        </a:xfrm>
      </p:grpSpPr>
      <p:sp>
        <p:nvSpPr>
          <p:cNvPr id="39" name="Google Shape;39;p9"/>
          <p:cNvSpPr/>
          <p:nvPr/>
        </p:nvSpPr>
        <p:spPr>
          <a:xfrm>
            <a:off x="4572000" y="-75"/>
            <a:ext cx="4572000" cy="5143500"/>
          </a:xfrm>
          <a:prstGeom prst="rect">
            <a:avLst/>
          </a:prstGeom>
          <a:solidFill>
            <a:schemeClr val="dk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cxnSp>
        <p:nvCxnSpPr>
          <p:cNvPr id="40" name="Google Shape;40;p9"/>
          <p:cNvCxnSpPr/>
          <p:nvPr/>
        </p:nvCxnSpPr>
        <p:spPr>
          <a:xfrm>
            <a:off x="5029675" y="4495500"/>
            <a:ext cx="468300" cy="0"/>
          </a:xfrm>
          <a:prstGeom prst="straightConnector1">
            <a:avLst/>
          </a:prstGeom>
          <a:noFill/>
          <a:ln w="19050" cap="flat" cmpd="sng">
            <a:solidFill>
              <a:schemeClr val="dk2"/>
            </a:solidFill>
            <a:prstDash val="solid"/>
            <a:round/>
            <a:headEnd type="none" w="sm" len="sm"/>
            <a:tailEnd type="none" w="sm" len="sm"/>
          </a:ln>
        </p:spPr>
      </p:cxnSp>
      <p:sp>
        <p:nvSpPr>
          <p:cNvPr id="41" name="Google Shape;41;p9"/>
          <p:cNvSpPr txBox="1">
            <a:spLocks noGrp="1"/>
          </p:cNvSpPr>
          <p:nvPr>
            <p:ph type="title"/>
          </p:nvPr>
        </p:nvSpPr>
        <p:spPr>
          <a:xfrm>
            <a:off x="265500" y="1081675"/>
            <a:ext cx="4045200" cy="1786200"/>
          </a:xfrm>
          <a:prstGeom prst="rect">
            <a:avLst/>
          </a:prstGeom>
        </p:spPr>
        <p:txBody>
          <a:bodyPr spcFirstLastPara="1" wrap="square" lIns="91425" tIns="91425" rIns="91425" bIns="91425" anchor="b" anchorCtr="0">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42" name="Google Shape;42;p9"/>
          <p:cNvSpPr txBox="1">
            <a:spLocks noGrp="1"/>
          </p:cNvSpPr>
          <p:nvPr>
            <p:ph type="subTitle" idx="1"/>
          </p:nvPr>
        </p:nvSpPr>
        <p:spPr>
          <a:xfrm>
            <a:off x="265500" y="2921401"/>
            <a:ext cx="4045200" cy="13455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43" name="Google Shape;43;p9"/>
          <p:cNvSpPr txBox="1">
            <a:spLocks noGrp="1"/>
          </p:cNvSpPr>
          <p:nvPr>
            <p:ph type="body" idx="2"/>
          </p:nvPr>
        </p:nvSpPr>
        <p:spPr>
          <a:xfrm>
            <a:off x="4939500" y="724200"/>
            <a:ext cx="3837000" cy="3695100"/>
          </a:xfrm>
          <a:prstGeom prst="rect">
            <a:avLst/>
          </a:prstGeom>
        </p:spPr>
        <p:txBody>
          <a:bodyPr spcFirstLastPara="1" wrap="square" lIns="91425" tIns="91425" rIns="91425" bIns="91425" anchor="ctr" anchorCtr="0">
            <a:normAutofit/>
          </a:bodyPr>
          <a:lstStyle>
            <a:lvl1pPr marL="457200" lvl="0" indent="-342900">
              <a:spcBef>
                <a:spcPts val="0"/>
              </a:spcBef>
              <a:spcAft>
                <a:spcPts val="0"/>
              </a:spcAft>
              <a:buSzPts val="1800"/>
              <a:buChar char="●"/>
              <a:defRPr>
                <a:highlight>
                  <a:schemeClr val="lt1"/>
                </a:highlight>
              </a:defRPr>
            </a:lvl1pPr>
            <a:lvl2pPr marL="914400" lvl="1" indent="-317500">
              <a:spcBef>
                <a:spcPts val="0"/>
              </a:spcBef>
              <a:spcAft>
                <a:spcPts val="0"/>
              </a:spcAft>
              <a:buSzPts val="1400"/>
              <a:buChar char="○"/>
              <a:defRPr>
                <a:highlight>
                  <a:schemeClr val="lt1"/>
                </a:highlight>
              </a:defRPr>
            </a:lvl2pPr>
            <a:lvl3pPr marL="1371600" lvl="2" indent="-317500">
              <a:spcBef>
                <a:spcPts val="0"/>
              </a:spcBef>
              <a:spcAft>
                <a:spcPts val="0"/>
              </a:spcAft>
              <a:buSzPts val="1400"/>
              <a:buChar char="■"/>
              <a:defRPr>
                <a:highlight>
                  <a:schemeClr val="lt1"/>
                </a:highlight>
              </a:defRPr>
            </a:lvl3pPr>
            <a:lvl4pPr marL="1828800" lvl="3" indent="-317500">
              <a:spcBef>
                <a:spcPts val="0"/>
              </a:spcBef>
              <a:spcAft>
                <a:spcPts val="0"/>
              </a:spcAft>
              <a:buSzPts val="1400"/>
              <a:buChar char="●"/>
              <a:defRPr>
                <a:highlight>
                  <a:schemeClr val="lt1"/>
                </a:highlight>
              </a:defRPr>
            </a:lvl4pPr>
            <a:lvl5pPr marL="2286000" lvl="4" indent="-317500">
              <a:spcBef>
                <a:spcPts val="0"/>
              </a:spcBef>
              <a:spcAft>
                <a:spcPts val="0"/>
              </a:spcAft>
              <a:buSzPts val="1400"/>
              <a:buChar char="○"/>
              <a:defRPr>
                <a:highlight>
                  <a:schemeClr val="lt1"/>
                </a:highlight>
              </a:defRPr>
            </a:lvl5pPr>
            <a:lvl6pPr marL="2743200" lvl="5" indent="-317500">
              <a:spcBef>
                <a:spcPts val="0"/>
              </a:spcBef>
              <a:spcAft>
                <a:spcPts val="0"/>
              </a:spcAft>
              <a:buSzPts val="1400"/>
              <a:buChar char="■"/>
              <a:defRPr>
                <a:highlight>
                  <a:schemeClr val="lt1"/>
                </a:highlight>
              </a:defRPr>
            </a:lvl6pPr>
            <a:lvl7pPr marL="3200400" lvl="6" indent="-317500">
              <a:spcBef>
                <a:spcPts val="0"/>
              </a:spcBef>
              <a:spcAft>
                <a:spcPts val="0"/>
              </a:spcAft>
              <a:buSzPts val="1400"/>
              <a:buChar char="●"/>
              <a:defRPr>
                <a:highlight>
                  <a:schemeClr val="lt1"/>
                </a:highlight>
              </a:defRPr>
            </a:lvl7pPr>
            <a:lvl8pPr marL="3657600" lvl="7" indent="-317500">
              <a:spcBef>
                <a:spcPts val="0"/>
              </a:spcBef>
              <a:spcAft>
                <a:spcPts val="0"/>
              </a:spcAft>
              <a:buSzPts val="1400"/>
              <a:buChar char="○"/>
              <a:defRPr>
                <a:highlight>
                  <a:schemeClr val="lt1"/>
                </a:highlight>
              </a:defRPr>
            </a:lvl8pPr>
            <a:lvl9pPr marL="4114800" lvl="8" indent="-317500">
              <a:spcBef>
                <a:spcPts val="0"/>
              </a:spcBef>
              <a:spcAft>
                <a:spcPts val="0"/>
              </a:spcAft>
              <a:buSzPts val="1400"/>
              <a:buChar char="■"/>
              <a:defRPr>
                <a:highlight>
                  <a:schemeClr val="lt1"/>
                </a:highlight>
              </a:defRPr>
            </a:lvl9pPr>
          </a:lstStyle>
          <a:p>
            <a:endParaRPr/>
          </a:p>
        </p:txBody>
      </p:sp>
      <p:sp>
        <p:nvSpPr>
          <p:cNvPr id="44" name="Google Shape;44;p9"/>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5"/>
        <p:cNvGrpSpPr/>
        <p:nvPr/>
      </p:nvGrpSpPr>
      <p:grpSpPr>
        <a:xfrm>
          <a:off x="0" y="0"/>
          <a:ext cx="0" cy="0"/>
          <a:chOff x="0" y="0"/>
          <a:chExt cx="0" cy="0"/>
        </a:xfrm>
      </p:grpSpPr>
      <p:sp>
        <p:nvSpPr>
          <p:cNvPr id="46" name="Google Shape;46;p10"/>
          <p:cNvSpPr txBox="1">
            <a:spLocks noGrp="1"/>
          </p:cNvSpPr>
          <p:nvPr>
            <p:ph type="body" idx="1"/>
          </p:nvPr>
        </p:nvSpPr>
        <p:spPr>
          <a:xfrm>
            <a:off x="311700" y="4230575"/>
            <a:ext cx="5998800" cy="605100"/>
          </a:xfrm>
          <a:prstGeom prst="rect">
            <a:avLst/>
          </a:prstGeom>
        </p:spPr>
        <p:txBody>
          <a:bodyPr spcFirstLastPara="1" wrap="square" lIns="91425" tIns="91425" rIns="91425" bIns="91425" anchor="ctr" anchorCtr="0">
            <a:normAutofit/>
          </a:bodyPr>
          <a:lstStyle>
            <a:lvl1pPr marL="457200" lvl="0" indent="-228600">
              <a:lnSpc>
                <a:spcPct val="100000"/>
              </a:lnSpc>
              <a:spcBef>
                <a:spcPts val="0"/>
              </a:spcBef>
              <a:spcAft>
                <a:spcPts val="0"/>
              </a:spcAft>
              <a:buSzPts val="1800"/>
              <a:buNone/>
              <a:defRPr>
                <a:highlight>
                  <a:schemeClr val="dk1"/>
                </a:highlight>
              </a:defRPr>
            </a:lvl1pPr>
          </a:lstStyle>
          <a:p>
            <a:endParaRPr/>
          </a:p>
        </p:txBody>
      </p:sp>
      <p:sp>
        <p:nvSpPr>
          <p:cNvPr id="47" name="Google Shape;47;p10"/>
          <p:cNvSpPr txBox="1">
            <a:spLocks noGrp="1"/>
          </p:cNvSpPr>
          <p:nvPr>
            <p:ph type="sldNum" idx="12"/>
          </p:nvPr>
        </p:nvSpPr>
        <p:spPr>
          <a:xfrm>
            <a:off x="8497999" y="4688759"/>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pop">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445025"/>
            <a:ext cx="8520600" cy="572700"/>
          </a:xfrm>
          <a:prstGeom prst="rect">
            <a:avLst/>
          </a:prstGeom>
          <a:noFill/>
          <a:ln>
            <a:noFill/>
          </a:ln>
        </p:spPr>
        <p:txBody>
          <a:bodyPr spcFirstLastPara="1" wrap="square" lIns="91425" tIns="91425" rIns="91425" bIns="91425" anchor="t" anchorCtr="0">
            <a:normAutofit/>
          </a:bodyPr>
          <a:lstStyle>
            <a:lvl1pPr lvl="0">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1pPr>
            <a:lvl2pPr lvl="1">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2pPr>
            <a:lvl3pPr lvl="2">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3pPr>
            <a:lvl4pPr lvl="3">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4pPr>
            <a:lvl5pPr lvl="4">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5pPr>
            <a:lvl6pPr lvl="5">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6pPr>
            <a:lvl7pPr lvl="6">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7pPr>
            <a:lvl8pPr lvl="7">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8pPr>
            <a:lvl9pPr lvl="8">
              <a:spcBef>
                <a:spcPts val="0"/>
              </a:spcBef>
              <a:spcAft>
                <a:spcPts val="0"/>
              </a:spcAft>
              <a:buClr>
                <a:schemeClr val="dk2"/>
              </a:buClr>
              <a:buSzPts val="3000"/>
              <a:buFont typeface="Oswald"/>
              <a:buNone/>
              <a:defRPr sz="3000">
                <a:solidFill>
                  <a:schemeClr val="dk2"/>
                </a:solidFill>
                <a:highlight>
                  <a:schemeClr val="dk1"/>
                </a:highlight>
                <a:latin typeface="Oswald"/>
                <a:ea typeface="Oswald"/>
                <a:cs typeface="Oswald"/>
                <a:sym typeface="Oswald"/>
              </a:defRPr>
            </a:lvl9pPr>
          </a:lstStyle>
          <a:p>
            <a:endParaRPr/>
          </a:p>
        </p:txBody>
      </p:sp>
      <p:sp>
        <p:nvSpPr>
          <p:cNvPr id="7" name="Google Shape;7;p1"/>
          <p:cNvSpPr txBox="1">
            <a:spLocks noGrp="1"/>
          </p:cNvSpPr>
          <p:nvPr>
            <p:ph type="body" idx="1"/>
          </p:nvPr>
        </p:nvSpPr>
        <p:spPr>
          <a:xfrm>
            <a:off x="311700" y="1234075"/>
            <a:ext cx="8520600" cy="3334800"/>
          </a:xfrm>
          <a:prstGeom prst="rect">
            <a:avLst/>
          </a:prstGeom>
          <a:noFill/>
          <a:ln>
            <a:noFill/>
          </a:ln>
        </p:spPr>
        <p:txBody>
          <a:bodyPr spcFirstLastPara="1" wrap="square" lIns="91425" tIns="91425" rIns="91425" bIns="91425" anchor="t" anchorCtr="0">
            <a:normAutofit/>
          </a:bodyPr>
          <a:lstStyle>
            <a:lvl1pPr marL="457200" lvl="0" indent="-342900">
              <a:lnSpc>
                <a:spcPct val="115000"/>
              </a:lnSpc>
              <a:spcBef>
                <a:spcPts val="0"/>
              </a:spcBef>
              <a:spcAft>
                <a:spcPts val="0"/>
              </a:spcAft>
              <a:buClr>
                <a:schemeClr val="dk2"/>
              </a:buClr>
              <a:buSzPts val="1800"/>
              <a:buFont typeface="Playfair Display"/>
              <a:buChar char="●"/>
              <a:defRPr sz="1800">
                <a:solidFill>
                  <a:schemeClr val="dk2"/>
                </a:solidFill>
                <a:latin typeface="Playfair Display"/>
                <a:ea typeface="Playfair Display"/>
                <a:cs typeface="Playfair Display"/>
                <a:sym typeface="Playfair Display"/>
              </a:defRPr>
            </a:lvl1pPr>
            <a:lvl2pPr marL="914400" lvl="1"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2pPr>
            <a:lvl3pPr marL="1371600" lvl="2"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3pPr>
            <a:lvl4pPr marL="1828800" lvl="3"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4pPr>
            <a:lvl5pPr marL="2286000" lvl="4"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5pPr>
            <a:lvl6pPr marL="2743200" lvl="5"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6pPr>
            <a:lvl7pPr marL="3200400" lvl="6"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7pPr>
            <a:lvl8pPr marL="3657600" lvl="7"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8pPr>
            <a:lvl9pPr marL="4114800" lvl="8" indent="-317500">
              <a:lnSpc>
                <a:spcPct val="115000"/>
              </a:lnSpc>
              <a:spcBef>
                <a:spcPts val="0"/>
              </a:spcBef>
              <a:spcAft>
                <a:spcPts val="0"/>
              </a:spcAft>
              <a:buClr>
                <a:schemeClr val="dk2"/>
              </a:buClr>
              <a:buSzPts val="1400"/>
              <a:buFont typeface="Playfair Display"/>
              <a:buChar char="■"/>
              <a:defRPr>
                <a:solidFill>
                  <a:schemeClr val="dk2"/>
                </a:solidFill>
                <a:latin typeface="Playfair Display"/>
                <a:ea typeface="Playfair Display"/>
                <a:cs typeface="Playfair Display"/>
                <a:sym typeface="Playfair Display"/>
              </a:defRPr>
            </a:lvl9pPr>
          </a:lstStyle>
          <a:p>
            <a:endParaRPr/>
          </a:p>
        </p:txBody>
      </p:sp>
      <p:sp>
        <p:nvSpPr>
          <p:cNvPr id="8" name="Google Shape;8;p1"/>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rmAutofit/>
          </a:bodyPr>
          <a:lstStyle>
            <a:lvl1pPr lvl="0" algn="r">
              <a:buNone/>
              <a:defRPr sz="1000">
                <a:solidFill>
                  <a:schemeClr val="dk2"/>
                </a:solidFill>
                <a:latin typeface="Playfair Display"/>
                <a:ea typeface="Playfair Display"/>
                <a:cs typeface="Playfair Display"/>
                <a:sym typeface="Playfair Display"/>
              </a:defRPr>
            </a:lvl1pPr>
            <a:lvl2pPr lvl="1" algn="r">
              <a:buNone/>
              <a:defRPr sz="1000">
                <a:solidFill>
                  <a:schemeClr val="dk2"/>
                </a:solidFill>
                <a:latin typeface="Playfair Display"/>
                <a:ea typeface="Playfair Display"/>
                <a:cs typeface="Playfair Display"/>
                <a:sym typeface="Playfair Display"/>
              </a:defRPr>
            </a:lvl2pPr>
            <a:lvl3pPr lvl="2" algn="r">
              <a:buNone/>
              <a:defRPr sz="1000">
                <a:solidFill>
                  <a:schemeClr val="dk2"/>
                </a:solidFill>
                <a:latin typeface="Playfair Display"/>
                <a:ea typeface="Playfair Display"/>
                <a:cs typeface="Playfair Display"/>
                <a:sym typeface="Playfair Display"/>
              </a:defRPr>
            </a:lvl3pPr>
            <a:lvl4pPr lvl="3" algn="r">
              <a:buNone/>
              <a:defRPr sz="1000">
                <a:solidFill>
                  <a:schemeClr val="dk2"/>
                </a:solidFill>
                <a:latin typeface="Playfair Display"/>
                <a:ea typeface="Playfair Display"/>
                <a:cs typeface="Playfair Display"/>
                <a:sym typeface="Playfair Display"/>
              </a:defRPr>
            </a:lvl4pPr>
            <a:lvl5pPr lvl="4" algn="r">
              <a:buNone/>
              <a:defRPr sz="1000">
                <a:solidFill>
                  <a:schemeClr val="dk2"/>
                </a:solidFill>
                <a:latin typeface="Playfair Display"/>
                <a:ea typeface="Playfair Display"/>
                <a:cs typeface="Playfair Display"/>
                <a:sym typeface="Playfair Display"/>
              </a:defRPr>
            </a:lvl5pPr>
            <a:lvl6pPr lvl="5" algn="r">
              <a:buNone/>
              <a:defRPr sz="1000">
                <a:solidFill>
                  <a:schemeClr val="dk2"/>
                </a:solidFill>
                <a:latin typeface="Playfair Display"/>
                <a:ea typeface="Playfair Display"/>
                <a:cs typeface="Playfair Display"/>
                <a:sym typeface="Playfair Display"/>
              </a:defRPr>
            </a:lvl6pPr>
            <a:lvl7pPr lvl="6" algn="r">
              <a:buNone/>
              <a:defRPr sz="1000">
                <a:solidFill>
                  <a:schemeClr val="dk2"/>
                </a:solidFill>
                <a:latin typeface="Playfair Display"/>
                <a:ea typeface="Playfair Display"/>
                <a:cs typeface="Playfair Display"/>
                <a:sym typeface="Playfair Display"/>
              </a:defRPr>
            </a:lvl7pPr>
            <a:lvl8pPr lvl="7" algn="r">
              <a:buNone/>
              <a:defRPr sz="1000">
                <a:solidFill>
                  <a:schemeClr val="dk2"/>
                </a:solidFill>
                <a:latin typeface="Playfair Display"/>
                <a:ea typeface="Playfair Display"/>
                <a:cs typeface="Playfair Display"/>
                <a:sym typeface="Playfair Display"/>
              </a:defRPr>
            </a:lvl8pPr>
            <a:lvl9pPr lvl="8" algn="r">
              <a:buNone/>
              <a:defRPr sz="1000">
                <a:solidFill>
                  <a:schemeClr val="dk2"/>
                </a:solidFill>
                <a:latin typeface="Playfair Display"/>
                <a:ea typeface="Playfair Display"/>
                <a:cs typeface="Playfair Display"/>
                <a:sym typeface="Playfair Display"/>
              </a:defRPr>
            </a:lvl9pPr>
          </a:lstStyle>
          <a:p>
            <a:pPr marL="0" lvl="0" indent="0" algn="r" rtl="0">
              <a:spcBef>
                <a:spcPts val="0"/>
              </a:spcBef>
              <a:spcAft>
                <a:spcPts val="0"/>
              </a:spcAft>
              <a:buNone/>
            </a:pPr>
            <a:fld id="{00000000-1234-1234-1234-123412341234}" type="slidenum">
              <a:rPr lang="pl"/>
              <a:pPr marL="0" lvl="0" indent="0" algn="r" rtl="0">
                <a:spcBef>
                  <a:spcPts val="0"/>
                </a:spcBef>
                <a:spcAft>
                  <a:spcPts val="0"/>
                </a:spcAft>
                <a:buNone/>
              </a:pPr>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mc:AlternateContent xmlns:mc="http://schemas.openxmlformats.org/markup-compatibility/2006">
    <mc:Choice xmlns:ahyp="http://schemas.microsoft.com/office/drawing/2018/hyperlinkcolor" xmlns:p15="http://schemas.microsoft.com/office/powerpoint/2012/main" xmlns:p14="http://schemas.microsoft.com/office/powerpoint/2010/main" xmlns:com="http://schemas.openxmlformats.org/drawingml/2006/compatibility" xmlns:pvml="urn:schemas-microsoft-com:office:powerpoint" xmlns:v="urn:schemas-microsoft-com:vml" xmlns:o="urn:schemas-microsoft-com:office:office" xmlns:dgm="http://schemas.openxmlformats.org/drawingml/2006/diagram" xmlns:c="http://schemas.openxmlformats.org/drawingml/2006/chart" xmlns:mv="urn:schemas-microsoft-com:mac:vml" xmlns="" Requires="p14">
      <p:transition spd="slow" p14:dur="1000">
        <p:fade thruBlk="1"/>
      </p:transition>
    </mc:Choice>
    <mc:Fallback>
      <p:transition spd="slow">
        <p:fade/>
      </p:transition>
    </mc:Fallback>
  </mc:AlternateConten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7"/>
        <p:cNvGrpSpPr/>
        <p:nvPr/>
      </p:nvGrpSpPr>
      <p:grpSpPr>
        <a:xfrm>
          <a:off x="0" y="0"/>
          <a:ext cx="0" cy="0"/>
          <a:chOff x="0" y="0"/>
          <a:chExt cx="0" cy="0"/>
        </a:xfrm>
      </p:grpSpPr>
      <p:sp>
        <p:nvSpPr>
          <p:cNvPr id="58" name="Google Shape;58;p13"/>
          <p:cNvSpPr txBox="1">
            <a:spLocks noGrp="1"/>
          </p:cNvSpPr>
          <p:nvPr>
            <p:ph type="ctrTitle"/>
          </p:nvPr>
        </p:nvSpPr>
        <p:spPr>
          <a:xfrm>
            <a:off x="344250" y="1403850"/>
            <a:ext cx="8455500" cy="2146800"/>
          </a:xfrm>
          <a:prstGeom prst="rect">
            <a:avLst/>
          </a:prstGeom>
        </p:spPr>
        <p:txBody>
          <a:bodyPr spcFirstLastPara="1" wrap="square" lIns="91425" tIns="91425" rIns="91425" bIns="91425" anchor="ctr" anchorCtr="0">
            <a:normAutofit/>
          </a:bodyPr>
          <a:lstStyle/>
          <a:p>
            <a:pPr marL="0" lvl="0" indent="0" algn="ctr" rtl="0">
              <a:spcBef>
                <a:spcPts val="0"/>
              </a:spcBef>
              <a:spcAft>
                <a:spcPts val="0"/>
              </a:spcAft>
              <a:buNone/>
            </a:pPr>
            <a:r>
              <a:rPr lang="pl"/>
              <a:t>Teorie ekonomiczne</a:t>
            </a:r>
            <a:endParaRPr/>
          </a:p>
        </p:txBody>
      </p:sp>
      <p:sp>
        <p:nvSpPr>
          <p:cNvPr id="59" name="Google Shape;59;p13"/>
          <p:cNvSpPr txBox="1">
            <a:spLocks noGrp="1"/>
          </p:cNvSpPr>
          <p:nvPr>
            <p:ph type="subTitle" idx="1"/>
          </p:nvPr>
        </p:nvSpPr>
        <p:spPr>
          <a:xfrm>
            <a:off x="344250" y="3550650"/>
            <a:ext cx="4910100" cy="577800"/>
          </a:xfrm>
          <a:prstGeom prst="rect">
            <a:avLst/>
          </a:prstGeom>
        </p:spPr>
        <p:txBody>
          <a:bodyPr spcFirstLastPara="1" wrap="square" lIns="91425" tIns="91425" rIns="91425" bIns="91425" anchor="ctr" anchorCtr="0">
            <a:normAutofit/>
          </a:bodyPr>
          <a:lstStyle/>
          <a:p>
            <a:pPr marL="0" lvl="0" indent="0" algn="l" rtl="0">
              <a:spcBef>
                <a:spcPts val="0"/>
              </a:spcBef>
              <a:spcAft>
                <a:spcPts val="0"/>
              </a:spcAft>
              <a:buNone/>
            </a:pPr>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11"/>
        <p:cNvGrpSpPr/>
        <p:nvPr/>
      </p:nvGrpSpPr>
      <p:grpSpPr>
        <a:xfrm>
          <a:off x="0" y="0"/>
          <a:ext cx="0" cy="0"/>
          <a:chOff x="0" y="0"/>
          <a:chExt cx="0" cy="0"/>
        </a:xfrm>
      </p:grpSpPr>
      <p:sp>
        <p:nvSpPr>
          <p:cNvPr id="112" name="Google Shape;112;p22"/>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korzyści komparatywnych</a:t>
            </a:r>
            <a:endParaRPr/>
          </a:p>
          <a:p>
            <a:pPr marL="0" lvl="0" indent="0" algn="l" rtl="0">
              <a:spcBef>
                <a:spcPts val="0"/>
              </a:spcBef>
              <a:spcAft>
                <a:spcPts val="0"/>
              </a:spcAft>
              <a:buNone/>
            </a:pPr>
            <a:endParaRPr/>
          </a:p>
        </p:txBody>
      </p:sp>
      <p:sp>
        <p:nvSpPr>
          <p:cNvPr id="113" name="Google Shape;113;p22"/>
          <p:cNvSpPr txBox="1">
            <a:spLocks noGrp="1"/>
          </p:cNvSpPr>
          <p:nvPr>
            <p:ph type="body" idx="1"/>
          </p:nvPr>
        </p:nvSpPr>
        <p:spPr>
          <a:xfrm>
            <a:off x="311700" y="1255050"/>
            <a:ext cx="8520600" cy="3709200"/>
          </a:xfrm>
          <a:prstGeom prst="rect">
            <a:avLst/>
          </a:prstGeom>
        </p:spPr>
        <p:txBody>
          <a:bodyPr spcFirstLastPara="1" wrap="square" lIns="91425" tIns="91425" rIns="91425" bIns="91425" anchor="t" anchorCtr="0">
            <a:normAutofit fontScale="47500" lnSpcReduction="20000"/>
          </a:bodyPr>
          <a:lstStyle/>
          <a:p>
            <a:pPr marL="0" lvl="0" indent="0" algn="l" rtl="0">
              <a:spcBef>
                <a:spcPts val="0"/>
              </a:spcBef>
              <a:spcAft>
                <a:spcPts val="0"/>
              </a:spcAft>
              <a:buNone/>
            </a:pPr>
            <a:r>
              <a:rPr lang="pl" sz="4773" b="1"/>
              <a:t>Teoria korzyści komparatywnych</a:t>
            </a:r>
            <a:r>
              <a:rPr lang="pl" sz="4773"/>
              <a:t> - teoria sformułowana przez D. Ricardo, oparta na twierdzeniu, że wymiana międzynarodowa może być korzystna dla obu partnerów, gdy jeden wytwarza większość towarów taniej niż drugi. Do uzyskania takich korzyści wystarczy występowanie względnych różnic w kosztach wytwarzania w obu krajach. Handel między dwoma krajami może być dla obu krajów korzystny, jeśli każdy z nich eksportuje dobro, w produkcji którego ma przewagę komparatywną (względną).</a:t>
            </a:r>
            <a:endParaRPr sz="4773"/>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7"/>
        <p:cNvGrpSpPr/>
        <p:nvPr/>
      </p:nvGrpSpPr>
      <p:grpSpPr>
        <a:xfrm>
          <a:off x="0" y="0"/>
          <a:ext cx="0" cy="0"/>
          <a:chOff x="0" y="0"/>
          <a:chExt cx="0" cy="0"/>
        </a:xfrm>
      </p:grpSpPr>
      <p:sp>
        <p:nvSpPr>
          <p:cNvPr id="118" name="Google Shape;118;p23"/>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kosztów absolutnych</a:t>
            </a:r>
            <a:endParaRPr/>
          </a:p>
          <a:p>
            <a:pPr marL="0" lvl="0" indent="0" algn="l" rtl="0">
              <a:spcBef>
                <a:spcPts val="0"/>
              </a:spcBef>
              <a:spcAft>
                <a:spcPts val="0"/>
              </a:spcAft>
              <a:buNone/>
            </a:pPr>
            <a:endParaRPr/>
          </a:p>
        </p:txBody>
      </p:sp>
      <p:sp>
        <p:nvSpPr>
          <p:cNvPr id="119" name="Google Shape;119;p23"/>
          <p:cNvSpPr txBox="1">
            <a:spLocks noGrp="1"/>
          </p:cNvSpPr>
          <p:nvPr>
            <p:ph type="body" idx="1"/>
          </p:nvPr>
        </p:nvSpPr>
        <p:spPr>
          <a:xfrm>
            <a:off x="311700" y="1234075"/>
            <a:ext cx="8520600" cy="3808500"/>
          </a:xfrm>
          <a:prstGeom prst="rect">
            <a:avLst/>
          </a:prstGeom>
        </p:spPr>
        <p:txBody>
          <a:bodyPr spcFirstLastPara="1" wrap="square" lIns="91425" tIns="91425" rIns="91425" bIns="91425" anchor="t" anchorCtr="0">
            <a:noAutofit/>
          </a:bodyPr>
          <a:lstStyle/>
          <a:p>
            <a:pPr marL="0" lvl="0" indent="0" algn="l" rtl="0">
              <a:lnSpc>
                <a:spcPct val="95000"/>
              </a:lnSpc>
              <a:spcBef>
                <a:spcPts val="0"/>
              </a:spcBef>
              <a:spcAft>
                <a:spcPts val="0"/>
              </a:spcAft>
              <a:buSzPts val="935"/>
              <a:buNone/>
            </a:pPr>
            <a:r>
              <a:rPr lang="pl" sz="2191" b="1"/>
              <a:t>Teoria kosztów absolutnych</a:t>
            </a:r>
            <a:r>
              <a:rPr lang="pl" sz="2191"/>
              <a:t> sformułowana w 1776 roku przez Adama Smitha, traktowana jest zazwyczaj jako pierwsza stosunkowo dobrze rozwinięta teoria handlu międzynarodowego. Jego zdaniem o międzynarodowym podziale pracy decyduje uzyskanie przez dany kraj bezwzględnej przewagi w kosztach wytworzenia. Zgodnie z teorią kosztów absolutnych za podstawę dla rozwoju specjalizacji międzynarodowej i źródło osiąganych korzyści z handlu międzynarodowego uznano fakt występowania bezwzględnych różnic między kosztami wytwarzania, mierzonymi nakładami pracy.</a:t>
            </a:r>
            <a:endParaRPr sz="2191"/>
          </a:p>
          <a:p>
            <a:pPr marL="0" lvl="0" indent="0" algn="l" rtl="0">
              <a:lnSpc>
                <a:spcPct val="95000"/>
              </a:lnSpc>
              <a:spcBef>
                <a:spcPts val="1200"/>
              </a:spcBef>
              <a:spcAft>
                <a:spcPts val="0"/>
              </a:spcAft>
              <a:buSzPts val="935"/>
              <a:buNone/>
            </a:pPr>
            <a:endParaRPr sz="1729"/>
          </a:p>
          <a:p>
            <a:pPr marL="0" lvl="0" indent="0" algn="l" rtl="0">
              <a:lnSpc>
                <a:spcPct val="95000"/>
              </a:lnSpc>
              <a:spcBef>
                <a:spcPts val="1200"/>
              </a:spcBef>
              <a:spcAft>
                <a:spcPts val="1200"/>
              </a:spcAft>
              <a:buSzPts val="935"/>
              <a:buNone/>
            </a:pPr>
            <a:endParaRPr sz="1729"/>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23"/>
        <p:cNvGrpSpPr/>
        <p:nvPr/>
      </p:nvGrpSpPr>
      <p:grpSpPr>
        <a:xfrm>
          <a:off x="0" y="0"/>
          <a:ext cx="0" cy="0"/>
          <a:chOff x="0" y="0"/>
          <a:chExt cx="0" cy="0"/>
        </a:xfrm>
      </p:grpSpPr>
      <p:sp>
        <p:nvSpPr>
          <p:cNvPr id="124" name="Google Shape;124;p2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kosztów transakcyjnych</a:t>
            </a:r>
            <a:endParaRPr/>
          </a:p>
          <a:p>
            <a:pPr marL="0" lvl="0" indent="0" algn="l" rtl="0">
              <a:spcBef>
                <a:spcPts val="0"/>
              </a:spcBef>
              <a:spcAft>
                <a:spcPts val="0"/>
              </a:spcAft>
              <a:buNone/>
            </a:pPr>
            <a:endParaRPr/>
          </a:p>
        </p:txBody>
      </p:sp>
      <p:sp>
        <p:nvSpPr>
          <p:cNvPr id="125" name="Google Shape;125;p24"/>
          <p:cNvSpPr txBox="1">
            <a:spLocks noGrp="1"/>
          </p:cNvSpPr>
          <p:nvPr>
            <p:ph type="body" idx="1"/>
          </p:nvPr>
        </p:nvSpPr>
        <p:spPr>
          <a:xfrm>
            <a:off x="311700" y="1234075"/>
            <a:ext cx="8520600" cy="4055100"/>
          </a:xfrm>
          <a:prstGeom prst="rect">
            <a:avLst/>
          </a:prstGeom>
        </p:spPr>
        <p:txBody>
          <a:bodyPr spcFirstLastPara="1" wrap="square" lIns="91425" tIns="91425" rIns="91425" bIns="91425" anchor="t" anchorCtr="0">
            <a:normAutofit fontScale="25000" lnSpcReduction="10000"/>
          </a:bodyPr>
          <a:lstStyle/>
          <a:p>
            <a:pPr marL="0" lvl="0" indent="0" algn="l" rtl="0">
              <a:spcBef>
                <a:spcPts val="0"/>
              </a:spcBef>
              <a:spcAft>
                <a:spcPts val="0"/>
              </a:spcAft>
              <a:buNone/>
            </a:pPr>
            <a:r>
              <a:rPr lang="pl" sz="6979"/>
              <a:t>W tym podejściu funkcjonowanie przedsiębiorstwa rozpatrywane jest jako problem kontraktowania. Problem ten wiąże się ściśle z wyborem pomiędzy nabywaniem pojedynczych dóbr i usług od niezależnych, wyspecjalizowanych jednostek na rynku a wytwarzaniem takich dóbr czy usług we własnym zakresie. Wymiana dóbr i usług, określona mianem transakcji w prezentowanej koncepcji stanowi podstawową jednostkę analizy organizacji. Za prekursora </a:t>
            </a:r>
            <a:r>
              <a:rPr lang="pl" sz="6979" b="1"/>
              <a:t>teorii kosztów transakcyjnych</a:t>
            </a:r>
            <a:r>
              <a:rPr lang="pl" sz="6979"/>
              <a:t> uznaje się R. Coase. Wśród pierwszych prac, w której autor uwzględnił tą problematykę wyróżniany jest artykuł pt. The Nature of the Firm (opublikowany po raz pierwszy w: "Economica", nr 4 z 1937 roku był w późniejszym okresie przedrukowany min. w pracy R. Coase: The Firm, the Market and the Law z 1988 roku). Pierwotnie autor używał określeń kosztów wykorzystania mechanizmu cenowego (costs of using the price mechanism) oraz kosztów rynkowych (marketing costs).</a:t>
            </a:r>
            <a:endParaRPr sz="6979"/>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9"/>
        <p:cNvGrpSpPr/>
        <p:nvPr/>
      </p:nvGrpSpPr>
      <p:grpSpPr>
        <a:xfrm>
          <a:off x="0" y="0"/>
          <a:ext cx="0" cy="0"/>
          <a:chOff x="0" y="0"/>
          <a:chExt cx="0" cy="0"/>
        </a:xfrm>
      </p:grpSpPr>
      <p:sp>
        <p:nvSpPr>
          <p:cNvPr id="130" name="Google Shape;130;p2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kosztów względnych</a:t>
            </a:r>
            <a:endParaRPr/>
          </a:p>
          <a:p>
            <a:pPr marL="0" lvl="0" indent="0" algn="l" rtl="0">
              <a:spcBef>
                <a:spcPts val="0"/>
              </a:spcBef>
              <a:spcAft>
                <a:spcPts val="0"/>
              </a:spcAft>
              <a:buNone/>
            </a:pPr>
            <a:endParaRPr/>
          </a:p>
        </p:txBody>
      </p:sp>
      <p:sp>
        <p:nvSpPr>
          <p:cNvPr id="131" name="Google Shape;131;p25"/>
          <p:cNvSpPr txBox="1">
            <a:spLocks noGrp="1"/>
          </p:cNvSpPr>
          <p:nvPr>
            <p:ph type="body" idx="1"/>
          </p:nvPr>
        </p:nvSpPr>
        <p:spPr>
          <a:xfrm>
            <a:off x="311700" y="1234075"/>
            <a:ext cx="8520600" cy="3629400"/>
          </a:xfrm>
          <a:prstGeom prst="rect">
            <a:avLst/>
          </a:prstGeom>
        </p:spPr>
        <p:txBody>
          <a:bodyPr spcFirstLastPara="1" wrap="square" lIns="91425" tIns="91425" rIns="91425" bIns="91425" anchor="t" anchorCtr="0">
            <a:normAutofit fontScale="92500" lnSpcReduction="20000"/>
          </a:bodyPr>
          <a:lstStyle/>
          <a:p>
            <a:pPr marL="0" lvl="0" indent="0" algn="l" rtl="0">
              <a:spcBef>
                <a:spcPts val="0"/>
              </a:spcBef>
              <a:spcAft>
                <a:spcPts val="0"/>
              </a:spcAft>
              <a:buNone/>
            </a:pPr>
            <a:r>
              <a:rPr lang="pl" b="1"/>
              <a:t>Teoria kosztów względnych (zwana także teorią kosztów komparatywnych lub porównawczych) </a:t>
            </a:r>
            <a:r>
              <a:rPr lang="pl"/>
              <a:t>– teoria ekonomiczna wyjaśniająca mechanizm obustronnie korzystnej międzynarodowej wymiany towarów i usług w sytuacji znacząco niższych kosztów produkcji dóbr po stronie jednego z partnerów wymiany.</a:t>
            </a:r>
            <a:endParaRPr/>
          </a:p>
          <a:p>
            <a:pPr marL="0" lvl="0" indent="0" algn="l" rtl="0">
              <a:spcBef>
                <a:spcPts val="1200"/>
              </a:spcBef>
              <a:spcAft>
                <a:spcPts val="1200"/>
              </a:spcAft>
              <a:buNone/>
            </a:pPr>
            <a:r>
              <a:rPr lang="pl"/>
              <a:t>Uważa się, że teoria ta została w 1917r sformułowana przez Davida Ricardo. Klasyczna teoria kosztów względnych stanowi rozszerzenie i tym samym specyficzne uogólnienie teorii A. Smitha. Praktycznym zastosowaniem koncepcji kosztów komparatywnych była teoria rozwoju przez handel, którą określa się również mianem teorii rozwoju egzogenicznego. Zwolennicy tej teorii uważali, że swobodny handel miedzynarodowy zapewni rozwój zarówno krajów zacofanych (które pomimo eksportu przede wszystkim surowców i produktów słabo przetworzonych będą korzystały z korzyści kosztów komparatywnych), jak i krajów wysokorozwiniętych (produkujących i eksportujących głównie produkty wysoko przetworzone.</a:t>
            </a:r>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35"/>
        <p:cNvGrpSpPr/>
        <p:nvPr/>
      </p:nvGrpSpPr>
      <p:grpSpPr>
        <a:xfrm>
          <a:off x="0" y="0"/>
          <a:ext cx="0" cy="0"/>
          <a:chOff x="0" y="0"/>
          <a:chExt cx="0" cy="0"/>
        </a:xfrm>
      </p:grpSpPr>
      <p:sp>
        <p:nvSpPr>
          <p:cNvPr id="136" name="Google Shape;136;p2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lokalizacji</a:t>
            </a:r>
            <a:endParaRPr/>
          </a:p>
          <a:p>
            <a:pPr marL="0" lvl="0" indent="0" algn="l" rtl="0">
              <a:spcBef>
                <a:spcPts val="0"/>
              </a:spcBef>
              <a:spcAft>
                <a:spcPts val="0"/>
              </a:spcAft>
              <a:buNone/>
            </a:pPr>
            <a:endParaRPr/>
          </a:p>
        </p:txBody>
      </p:sp>
      <p:sp>
        <p:nvSpPr>
          <p:cNvPr id="137" name="Google Shape;137;p26"/>
          <p:cNvSpPr txBox="1">
            <a:spLocks noGrp="1"/>
          </p:cNvSpPr>
          <p:nvPr>
            <p:ph type="body" idx="1"/>
          </p:nvPr>
        </p:nvSpPr>
        <p:spPr>
          <a:xfrm>
            <a:off x="311700" y="1109375"/>
            <a:ext cx="8520600" cy="3459600"/>
          </a:xfrm>
          <a:prstGeom prst="rect">
            <a:avLst/>
          </a:prstGeom>
        </p:spPr>
        <p:txBody>
          <a:bodyPr spcFirstLastPara="1" wrap="square" lIns="91425" tIns="91425" rIns="91425" bIns="91425" anchor="t" anchorCtr="0">
            <a:noAutofit/>
          </a:bodyPr>
          <a:lstStyle/>
          <a:p>
            <a:pPr marL="0" lvl="0" indent="0" algn="l" rtl="0">
              <a:lnSpc>
                <a:spcPct val="95000"/>
              </a:lnSpc>
              <a:spcBef>
                <a:spcPts val="0"/>
              </a:spcBef>
              <a:spcAft>
                <a:spcPts val="0"/>
              </a:spcAft>
              <a:buSzPts val="935"/>
              <a:buNone/>
            </a:pPr>
            <a:r>
              <a:rPr lang="pl" sz="1829" b="1"/>
              <a:t>Teoria lokalizacji</a:t>
            </a:r>
            <a:r>
              <a:rPr lang="pl" sz="1829"/>
              <a:t> jest jednym z mikroekonomicznych ujęć handlu zagranicznego, ze szczególnym uwzględnieniem zagranicznych inwestycji bezpośrednich. Do powstania i rozwoju teorii lokalizacji bezpośrednich inwestycji zagranicznych najbardziej przyczynili się uczeni: H. Dunning, A.M. Rugman oraz P.Tesch.</a:t>
            </a:r>
            <a:endParaRPr sz="1829"/>
          </a:p>
          <a:p>
            <a:pPr marL="0" lvl="0" indent="0" algn="l" rtl="0">
              <a:lnSpc>
                <a:spcPct val="95000"/>
              </a:lnSpc>
              <a:spcBef>
                <a:spcPts val="1200"/>
              </a:spcBef>
              <a:spcAft>
                <a:spcPts val="0"/>
              </a:spcAft>
              <a:buSzPts val="935"/>
              <a:buNone/>
            </a:pPr>
            <a:r>
              <a:rPr lang="pl" sz="1829"/>
              <a:t>Podjęcie bezpośredniej inwestycji zagranicznej jest w myśl teorii lokalizacji zależne od przewag konkurencyjnych kraju (regionu). Teoria objaśnia, jakie czynniki decydują o podjęciu zagranicznej inwestycji bezpośredniej na terenie danego kraju. Czynniki te zazwyczaj dzielone są na cztery grupy:</a:t>
            </a:r>
            <a:endParaRPr sz="1829"/>
          </a:p>
          <a:p>
            <a:pPr marL="457200" lvl="0" indent="-344805" algn="l" rtl="0">
              <a:lnSpc>
                <a:spcPct val="95000"/>
              </a:lnSpc>
              <a:spcBef>
                <a:spcPts val="1200"/>
              </a:spcBef>
              <a:spcAft>
                <a:spcPts val="0"/>
              </a:spcAft>
              <a:buSzPts val="1830"/>
              <a:buChar char="-"/>
            </a:pPr>
            <a:r>
              <a:rPr lang="pl" sz="1829"/>
              <a:t>czynniki instytucjonalne i polityczne</a:t>
            </a:r>
            <a:endParaRPr sz="1829"/>
          </a:p>
          <a:p>
            <a:pPr marL="457200" lvl="0" indent="-344805" algn="l" rtl="0">
              <a:lnSpc>
                <a:spcPct val="95000"/>
              </a:lnSpc>
              <a:spcBef>
                <a:spcPts val="0"/>
              </a:spcBef>
              <a:spcAft>
                <a:spcPts val="0"/>
              </a:spcAft>
              <a:buSzPts val="1830"/>
              <a:buChar char="-"/>
            </a:pPr>
            <a:r>
              <a:rPr lang="pl" sz="1829"/>
              <a:t>czynniki kosztowe</a:t>
            </a:r>
            <a:endParaRPr sz="1829"/>
          </a:p>
          <a:p>
            <a:pPr marL="457200" lvl="0" indent="-344805" algn="l" rtl="0">
              <a:lnSpc>
                <a:spcPct val="95000"/>
              </a:lnSpc>
              <a:spcBef>
                <a:spcPts val="0"/>
              </a:spcBef>
              <a:spcAft>
                <a:spcPts val="0"/>
              </a:spcAft>
              <a:buSzPts val="1830"/>
              <a:buChar char="-"/>
            </a:pPr>
            <a:r>
              <a:rPr lang="pl" sz="1829"/>
              <a:t>czynniki rynkowe</a:t>
            </a:r>
            <a:endParaRPr sz="1829"/>
          </a:p>
          <a:p>
            <a:pPr marL="457200" lvl="0" indent="-344805" algn="l" rtl="0">
              <a:lnSpc>
                <a:spcPct val="95000"/>
              </a:lnSpc>
              <a:spcBef>
                <a:spcPts val="0"/>
              </a:spcBef>
              <a:spcAft>
                <a:spcPts val="0"/>
              </a:spcAft>
              <a:buSzPts val="1830"/>
              <a:buChar char="-"/>
            </a:pPr>
            <a:r>
              <a:rPr lang="pl" sz="1829"/>
              <a:t>bariery handlowe.</a:t>
            </a:r>
            <a:endParaRPr sz="1829"/>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41"/>
        <p:cNvGrpSpPr/>
        <p:nvPr/>
      </p:nvGrpSpPr>
      <p:grpSpPr>
        <a:xfrm>
          <a:off x="0" y="0"/>
          <a:ext cx="0" cy="0"/>
          <a:chOff x="0" y="0"/>
          <a:chExt cx="0" cy="0"/>
        </a:xfrm>
      </p:grpSpPr>
      <p:sp>
        <p:nvSpPr>
          <p:cNvPr id="142" name="Google Shape;142;p27"/>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Markowitza</a:t>
            </a:r>
            <a:endParaRPr/>
          </a:p>
          <a:p>
            <a:pPr marL="0" lvl="0" indent="0" algn="l" rtl="0">
              <a:spcBef>
                <a:spcPts val="0"/>
              </a:spcBef>
              <a:spcAft>
                <a:spcPts val="0"/>
              </a:spcAft>
              <a:buNone/>
            </a:pPr>
            <a:endParaRPr/>
          </a:p>
        </p:txBody>
      </p:sp>
      <p:sp>
        <p:nvSpPr>
          <p:cNvPr id="143" name="Google Shape;143;p27"/>
          <p:cNvSpPr txBox="1">
            <a:spLocks noGrp="1"/>
          </p:cNvSpPr>
          <p:nvPr>
            <p:ph type="body" idx="1"/>
          </p:nvPr>
        </p:nvSpPr>
        <p:spPr>
          <a:xfrm>
            <a:off x="311700" y="1234075"/>
            <a:ext cx="8520600" cy="3842100"/>
          </a:xfrm>
          <a:prstGeom prst="rect">
            <a:avLst/>
          </a:prstGeom>
        </p:spPr>
        <p:txBody>
          <a:bodyPr spcFirstLastPara="1" wrap="square" lIns="91425" tIns="91425" rIns="91425" bIns="91425" anchor="t" anchorCtr="0">
            <a:noAutofit/>
          </a:bodyPr>
          <a:lstStyle/>
          <a:p>
            <a:pPr marL="0" lvl="0" indent="0" algn="l" rtl="0">
              <a:lnSpc>
                <a:spcPct val="105000"/>
              </a:lnSpc>
              <a:spcBef>
                <a:spcPts val="0"/>
              </a:spcBef>
              <a:spcAft>
                <a:spcPts val="0"/>
              </a:spcAft>
              <a:buSzPts val="770"/>
              <a:buNone/>
            </a:pPr>
            <a:r>
              <a:rPr lang="pl" sz="1905"/>
              <a:t>Teorię portfelową opracował w 1952 roku amerykański ekonomista Henry Markowitz. Po raz pierwszy scharakteryzował on inwestycje kapitałowe poprzez dwa czynniki: oczekiwaną stopę zwrotu i odchylenie standardowe jako miarę ryzyka inwestycji. Model zaproponowany przez Markowitza bazuje na założeniu, że rynki kapitałowe są efektywne w sensie informacyjnym a celem inwestorów jest maksymalizowanie stopy zwrotu w odniesieniu do ponoszonego ryzyka inwestycyjnego. Założenie efektywności rynków sprowadza się w praktyce do traktowania rynków kapitałowych jako doskonale konkurencyjnych, na których z jednakowym skutkiem mogą działać inwestorzy instytucjonalni i indywidualni, zaś informacje docierają do wszystkich na równych zasadach i w tym samym czasie.</a:t>
            </a:r>
            <a:endParaRPr sz="1905"/>
          </a:p>
          <a:p>
            <a:pPr marL="0" lvl="0" indent="0" algn="l" rtl="0">
              <a:lnSpc>
                <a:spcPct val="105000"/>
              </a:lnSpc>
              <a:spcBef>
                <a:spcPts val="1200"/>
              </a:spcBef>
              <a:spcAft>
                <a:spcPts val="0"/>
              </a:spcAft>
              <a:buSzPts val="770"/>
              <a:buNone/>
            </a:pPr>
            <a:endParaRPr sz="1460"/>
          </a:p>
          <a:p>
            <a:pPr marL="0" lvl="0" indent="0" algn="l" rtl="0">
              <a:lnSpc>
                <a:spcPct val="105000"/>
              </a:lnSpc>
              <a:spcBef>
                <a:spcPts val="1200"/>
              </a:spcBef>
              <a:spcAft>
                <a:spcPts val="1200"/>
              </a:spcAft>
              <a:buSzPts val="770"/>
              <a:buNone/>
            </a:pPr>
            <a:endParaRPr sz="146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47"/>
        <p:cNvGrpSpPr/>
        <p:nvPr/>
      </p:nvGrpSpPr>
      <p:grpSpPr>
        <a:xfrm>
          <a:off x="0" y="0"/>
          <a:ext cx="0" cy="0"/>
          <a:chOff x="0" y="0"/>
          <a:chExt cx="0" cy="0"/>
        </a:xfrm>
      </p:grpSpPr>
      <p:sp>
        <p:nvSpPr>
          <p:cNvPr id="148" name="Google Shape;148;p28"/>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neoczynnikowa</a:t>
            </a:r>
            <a:endParaRPr/>
          </a:p>
          <a:p>
            <a:pPr marL="0" lvl="0" indent="0" algn="l" rtl="0">
              <a:spcBef>
                <a:spcPts val="0"/>
              </a:spcBef>
              <a:spcAft>
                <a:spcPts val="0"/>
              </a:spcAft>
              <a:buNone/>
            </a:pPr>
            <a:endParaRPr/>
          </a:p>
        </p:txBody>
      </p:sp>
      <p:sp>
        <p:nvSpPr>
          <p:cNvPr id="149" name="Google Shape;149;p28"/>
          <p:cNvSpPr txBox="1">
            <a:spLocks noGrp="1"/>
          </p:cNvSpPr>
          <p:nvPr>
            <p:ph type="body" idx="1"/>
          </p:nvPr>
        </p:nvSpPr>
        <p:spPr>
          <a:xfrm>
            <a:off x="311700" y="1234075"/>
            <a:ext cx="8520600" cy="3752700"/>
          </a:xfrm>
          <a:prstGeom prst="rect">
            <a:avLst/>
          </a:prstGeom>
        </p:spPr>
        <p:txBody>
          <a:bodyPr spcFirstLastPara="1" wrap="square" lIns="91425" tIns="91425" rIns="91425" bIns="91425" anchor="t" anchorCtr="0">
            <a:normAutofit fontScale="25000" lnSpcReduction="20000"/>
          </a:bodyPr>
          <a:lstStyle/>
          <a:p>
            <a:pPr marL="0" lvl="0" indent="0" algn="l" rtl="0">
              <a:spcBef>
                <a:spcPts val="0"/>
              </a:spcBef>
              <a:spcAft>
                <a:spcPts val="0"/>
              </a:spcAft>
              <a:buNone/>
            </a:pPr>
            <a:r>
              <a:rPr lang="pl" sz="7627" b="1"/>
              <a:t>Teorie neoczynnikowa</a:t>
            </a:r>
            <a:r>
              <a:rPr lang="pl" sz="7627"/>
              <a:t>- współczesna teoria handlu międzynarodowego. Wywodzą się z rozsze-rzenia podejścia trzech ekonomistów, a mianowicie B. Ohlina i P.A. Samuelsona, E. Heckschera. Autorzy ci są twórcami teorii obfitości zasobów. Zgodnie z ich poglądami, podstawową przesłanką rozwoju handlu pomiędzy krajami jest występowanie pomiędzy nimi różnic kosztów i cen. Za punkt wyjścia autorzy ci przyjmują tożsamość funkcji produkcji w rozmaitych krajach, ale jednocześnie różną obfitość kapitału i pracy. Teoria ta opierając się na zasadzie kosztów względnych celowym jest uwzględnienie dodatkowo zasobów naturalnych oraz niejednorodności czynników pracy i kapitału (praca prosta i złożona, kapitał rzeczowy i ludzki). Kraj powinien eksportować towary, których wytwarzanie wymaga większego zastosowania relatywnie obfitych czynników produkcji.</a:t>
            </a:r>
            <a:endParaRPr sz="7627"/>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53"/>
        <p:cNvGrpSpPr/>
        <p:nvPr/>
      </p:nvGrpSpPr>
      <p:grpSpPr>
        <a:xfrm>
          <a:off x="0" y="0"/>
          <a:ext cx="0" cy="0"/>
          <a:chOff x="0" y="0"/>
          <a:chExt cx="0" cy="0"/>
        </a:xfrm>
      </p:grpSpPr>
      <p:sp>
        <p:nvSpPr>
          <p:cNvPr id="154" name="Google Shape;154;p29"/>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nieistotności dywidendy</a:t>
            </a:r>
            <a:endParaRPr/>
          </a:p>
          <a:p>
            <a:pPr marL="0" lvl="0" indent="0" algn="l" rtl="0">
              <a:spcBef>
                <a:spcPts val="0"/>
              </a:spcBef>
              <a:spcAft>
                <a:spcPts val="0"/>
              </a:spcAft>
              <a:buNone/>
            </a:pPr>
            <a:endParaRPr/>
          </a:p>
        </p:txBody>
      </p:sp>
      <p:sp>
        <p:nvSpPr>
          <p:cNvPr id="155" name="Google Shape;155;p29"/>
          <p:cNvSpPr txBox="1">
            <a:spLocks noGrp="1"/>
          </p:cNvSpPr>
          <p:nvPr>
            <p:ph type="body" idx="1"/>
          </p:nvPr>
        </p:nvSpPr>
        <p:spPr>
          <a:xfrm>
            <a:off x="311700" y="1143000"/>
            <a:ext cx="8520600" cy="3426000"/>
          </a:xfrm>
          <a:prstGeom prst="rect">
            <a:avLst/>
          </a:prstGeom>
        </p:spPr>
        <p:txBody>
          <a:bodyPr spcFirstLastPara="1" wrap="square" lIns="91425" tIns="91425" rIns="91425" bIns="91425" anchor="t" anchorCtr="0">
            <a:noAutofit/>
          </a:bodyPr>
          <a:lstStyle/>
          <a:p>
            <a:pPr marL="0" lvl="0" indent="0" algn="l" rtl="0">
              <a:lnSpc>
                <a:spcPct val="95000"/>
              </a:lnSpc>
              <a:spcBef>
                <a:spcPts val="0"/>
              </a:spcBef>
              <a:spcAft>
                <a:spcPts val="0"/>
              </a:spcAft>
              <a:buSzPts val="852"/>
              <a:buNone/>
            </a:pPr>
            <a:r>
              <a:rPr lang="pl" sz="1595" b="1"/>
              <a:t>Teoria nieistotności dywidendy</a:t>
            </a:r>
            <a:r>
              <a:rPr lang="pl" sz="1595"/>
              <a:t> jest jedną z podstawowych teorii dotyczących polityki dywidend. Opracowana została przez Modiglianiego i Milera w 1961r.. Co do zasady postuluje ona, iż w warunkach rynku doskonałego oraz przy efektywnym zarządzaniu i ciągłym wzroście spółki, inwestorom jest obojętne czy dochody czerpią z dywidendy czy ze wzrostu kursu akcji. Tym samym Modigliani i Miler sugerują, że polityka dywidendy prowadzona przez firmę nie ma żadnego wpływu ani na koszt kapitału własnego ani na wartość rynkową akcji.</a:t>
            </a:r>
            <a:endParaRPr sz="1595"/>
          </a:p>
          <a:p>
            <a:pPr marL="0" lvl="0" indent="0" algn="l" rtl="0">
              <a:lnSpc>
                <a:spcPct val="95000"/>
              </a:lnSpc>
              <a:spcBef>
                <a:spcPts val="1200"/>
              </a:spcBef>
              <a:spcAft>
                <a:spcPts val="0"/>
              </a:spcAft>
              <a:buSzPts val="852"/>
              <a:buNone/>
            </a:pPr>
            <a:r>
              <a:rPr lang="pl" sz="1595"/>
              <a:t>W swych rozważaniach Modigliani i Miler założyli, iż rynek jest doskonały, co oznacza,że:</a:t>
            </a:r>
            <a:endParaRPr sz="1595"/>
          </a:p>
          <a:p>
            <a:pPr marL="457200" lvl="0" indent="-329882" algn="l" rtl="0">
              <a:lnSpc>
                <a:spcPct val="95000"/>
              </a:lnSpc>
              <a:spcBef>
                <a:spcPts val="1200"/>
              </a:spcBef>
              <a:spcAft>
                <a:spcPts val="0"/>
              </a:spcAft>
              <a:buSzPts val="1595"/>
              <a:buChar char="-"/>
            </a:pPr>
            <a:r>
              <a:rPr lang="pl" sz="1595"/>
              <a:t>Nie pobierane są podatki. Dywidendy nie są pomniejszane o opodatkowanie a zatem nie różnią się od zysków z wzrostu cen akcji.</a:t>
            </a:r>
            <a:endParaRPr sz="1595"/>
          </a:p>
          <a:p>
            <a:pPr marL="457200" lvl="0" indent="-329882" algn="l" rtl="0">
              <a:lnSpc>
                <a:spcPct val="95000"/>
              </a:lnSpc>
              <a:spcBef>
                <a:spcPts val="0"/>
              </a:spcBef>
              <a:spcAft>
                <a:spcPts val="0"/>
              </a:spcAft>
              <a:buSzPts val="1595"/>
              <a:buChar char="-"/>
            </a:pPr>
            <a:r>
              <a:rPr lang="pl" sz="1595"/>
              <a:t>Brak jest kosztów emisji akcji. Przedsiębiorstwa mogą w każdej chwili wyemitować nowe akcje bez ponoszenia jakichkolwiek kosztów.</a:t>
            </a:r>
            <a:endParaRPr sz="1595"/>
          </a:p>
          <a:p>
            <a:pPr marL="457200" lvl="0" indent="-329882" algn="l" rtl="0">
              <a:lnSpc>
                <a:spcPct val="95000"/>
              </a:lnSpc>
              <a:spcBef>
                <a:spcPts val="0"/>
              </a:spcBef>
              <a:spcAft>
                <a:spcPts val="0"/>
              </a:spcAft>
              <a:buSzPts val="1595"/>
              <a:buChar char="-"/>
            </a:pPr>
            <a:r>
              <a:rPr lang="pl" sz="1595"/>
              <a:t>Brak kosztów transakcyjnych.</a:t>
            </a:r>
            <a:endParaRPr sz="1595"/>
          </a:p>
          <a:p>
            <a:pPr marL="457200" lvl="0" indent="-329882" algn="l" rtl="0">
              <a:lnSpc>
                <a:spcPct val="95000"/>
              </a:lnSpc>
              <a:spcBef>
                <a:spcPts val="0"/>
              </a:spcBef>
              <a:spcAft>
                <a:spcPts val="0"/>
              </a:spcAft>
              <a:buSzPts val="1595"/>
              <a:buChar char="-"/>
            </a:pPr>
            <a:r>
              <a:rPr lang="pl" sz="1595"/>
              <a:t>Doskonała i powszechnie dostępna informacja.</a:t>
            </a:r>
            <a:endParaRPr sz="1595"/>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59"/>
        <p:cNvGrpSpPr/>
        <p:nvPr/>
      </p:nvGrpSpPr>
      <p:grpSpPr>
        <a:xfrm>
          <a:off x="0" y="0"/>
          <a:ext cx="0" cy="0"/>
          <a:chOff x="0" y="0"/>
          <a:chExt cx="0" cy="0"/>
        </a:xfrm>
      </p:grpSpPr>
      <p:sp>
        <p:nvSpPr>
          <p:cNvPr id="160" name="Google Shape;160;p30"/>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niekompletnych kontraktów</a:t>
            </a:r>
            <a:endParaRPr/>
          </a:p>
          <a:p>
            <a:pPr marL="0" lvl="0" indent="0" algn="l" rtl="0">
              <a:spcBef>
                <a:spcPts val="0"/>
              </a:spcBef>
              <a:spcAft>
                <a:spcPts val="0"/>
              </a:spcAft>
              <a:buNone/>
            </a:pPr>
            <a:endParaRPr/>
          </a:p>
        </p:txBody>
      </p:sp>
      <p:sp>
        <p:nvSpPr>
          <p:cNvPr id="161" name="Google Shape;161;p30"/>
          <p:cNvSpPr txBox="1">
            <a:spLocks noGrp="1"/>
          </p:cNvSpPr>
          <p:nvPr>
            <p:ph type="body" idx="1"/>
          </p:nvPr>
        </p:nvSpPr>
        <p:spPr>
          <a:xfrm>
            <a:off x="311700" y="1154200"/>
            <a:ext cx="8520600" cy="3765000"/>
          </a:xfrm>
          <a:prstGeom prst="rect">
            <a:avLst/>
          </a:prstGeom>
        </p:spPr>
        <p:txBody>
          <a:bodyPr spcFirstLastPara="1" wrap="square" lIns="91425" tIns="91425" rIns="91425" bIns="91425" anchor="t" anchorCtr="0">
            <a:normAutofit fontScale="25000" lnSpcReduction="20000"/>
          </a:bodyPr>
          <a:lstStyle/>
          <a:p>
            <a:pPr marL="0" lvl="0" indent="0" algn="l" rtl="0">
              <a:spcBef>
                <a:spcPts val="0"/>
              </a:spcBef>
              <a:spcAft>
                <a:spcPts val="0"/>
              </a:spcAft>
              <a:buNone/>
            </a:pPr>
            <a:r>
              <a:rPr lang="pl" sz="8748" b="1"/>
              <a:t>Teoria niekompletnych kontraktów</a:t>
            </a:r>
            <a:r>
              <a:rPr lang="pl" sz="8748"/>
              <a:t> stanowi wraz z problemem przedstawicielstwa (problemem agencji) podstawę kontraktowego podejścia w ramach teorii firmy zapoczątkowanego przez R. Coase (1937). Kontrakty niekompletne powstają w sytuacji gdy okoliczności i możliwe sytuacje, obecnie i w przyszłości nie są przewidziane w kontrakcie i obie ze stron nie mogą wykorzystać swoją przewagę w przyszłości (powstaje również problem w interpretacji kontraktu) oraz niewłaściwe działania dostosowawcze pomimo przewidywania możliwości wystąpienia zmian uwarunkowań.</a:t>
            </a:r>
            <a:endParaRPr sz="8748"/>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165"/>
        <p:cNvGrpSpPr/>
        <p:nvPr/>
      </p:nvGrpSpPr>
      <p:grpSpPr>
        <a:xfrm>
          <a:off x="0" y="0"/>
          <a:ext cx="0" cy="0"/>
          <a:chOff x="0" y="0"/>
          <a:chExt cx="0" cy="0"/>
        </a:xfrm>
      </p:grpSpPr>
      <p:sp>
        <p:nvSpPr>
          <p:cNvPr id="166" name="Google Shape;166;p31"/>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niesprawiedliwości</a:t>
            </a:r>
            <a:endParaRPr/>
          </a:p>
          <a:p>
            <a:pPr marL="0" lvl="0" indent="0" algn="l" rtl="0">
              <a:spcBef>
                <a:spcPts val="0"/>
              </a:spcBef>
              <a:spcAft>
                <a:spcPts val="0"/>
              </a:spcAft>
              <a:buNone/>
            </a:pPr>
            <a:endParaRPr/>
          </a:p>
        </p:txBody>
      </p:sp>
      <p:sp>
        <p:nvSpPr>
          <p:cNvPr id="167" name="Google Shape;167;p31"/>
          <p:cNvSpPr txBox="1">
            <a:spLocks noGrp="1"/>
          </p:cNvSpPr>
          <p:nvPr>
            <p:ph type="body" idx="1"/>
          </p:nvPr>
        </p:nvSpPr>
        <p:spPr>
          <a:xfrm>
            <a:off x="311700" y="1086975"/>
            <a:ext cx="8520600" cy="3481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SzPts val="935"/>
              <a:buNone/>
            </a:pPr>
            <a:r>
              <a:rPr lang="pl" sz="1629" b="1"/>
              <a:t>Teoria niesprawiedliwości</a:t>
            </a:r>
            <a:r>
              <a:rPr lang="pl" sz="1629"/>
              <a:t> opracowana przez J.S. Adamsa opiera się na założeniu, że najważniejszym elementem procesu motywowania jest sprawiedliwość otrzymywanych nagród. Oczywiście jest to sprawiedliwość subiektywna, taka jak ją widzi pracownik, a nie zarządzający.</a:t>
            </a:r>
            <a:endParaRPr sz="1629"/>
          </a:p>
          <a:p>
            <a:pPr marL="0" lvl="0" indent="0" algn="l" rtl="0">
              <a:spcBef>
                <a:spcPts val="1200"/>
              </a:spcBef>
              <a:spcAft>
                <a:spcPts val="0"/>
              </a:spcAft>
              <a:buSzPts val="935"/>
              <a:buNone/>
            </a:pPr>
            <a:r>
              <a:rPr lang="pl" sz="1629"/>
              <a:t>Koncepcja niesprawiedliwości (niesłuszności) wywodzi się ona z koncepcji psychologicznych: dysonansu poznawczego Fistingera (każdy człowiek dąży do ustalenia wewnętrznej harmonii opinii, postaw, wiedzy i wartości) i koncepcji wymiany społecznej Homansa (teoria interakcji, według której ludzie wzajemnie na siebie oddziałują, nagradzając się lub karząc.</a:t>
            </a:r>
            <a:endParaRPr sz="1629"/>
          </a:p>
          <a:p>
            <a:pPr marL="0" lvl="0" indent="0" algn="l" rtl="0">
              <a:spcBef>
                <a:spcPts val="1200"/>
              </a:spcBef>
              <a:spcAft>
                <a:spcPts val="1200"/>
              </a:spcAft>
              <a:buSzPts val="935"/>
              <a:buNone/>
            </a:pPr>
            <a:r>
              <a:rPr lang="pl" sz="1629"/>
              <a:t>Interakcje te są pewnego rodzaju procesem wymiany, a przedmiotem tej wymiany są zachowania stanowiące bodźce pozwalające innym oczekiwać przyszłych nagród lub kar, albo bezpośrednio dostarczające nagród lub kar dla innych).</a:t>
            </a:r>
            <a:endParaRPr sz="1629"/>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3"/>
        <p:cNvGrpSpPr/>
        <p:nvPr/>
      </p:nvGrpSpPr>
      <p:grpSpPr>
        <a:xfrm>
          <a:off x="0" y="0"/>
          <a:ext cx="0" cy="0"/>
          <a:chOff x="0" y="0"/>
          <a:chExt cx="0" cy="0"/>
        </a:xfrm>
      </p:grpSpPr>
      <p:sp>
        <p:nvSpPr>
          <p:cNvPr id="64" name="Google Shape;64;p1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SzPts val="990"/>
              <a:buNone/>
            </a:pPr>
            <a:r>
              <a:rPr lang="pl" sz="3100"/>
              <a:t>Austriacka teoria cyklu koniunkturalnego</a:t>
            </a:r>
            <a:endParaRPr sz="3100"/>
          </a:p>
          <a:p>
            <a:pPr marL="0" lvl="0" indent="0" algn="ctr" rtl="0">
              <a:spcBef>
                <a:spcPts val="0"/>
              </a:spcBef>
              <a:spcAft>
                <a:spcPts val="0"/>
              </a:spcAft>
              <a:buSzPts val="990"/>
              <a:buNone/>
            </a:pPr>
            <a:endParaRPr sz="2700"/>
          </a:p>
        </p:txBody>
      </p:sp>
      <p:sp>
        <p:nvSpPr>
          <p:cNvPr id="65" name="Google Shape;65;p14"/>
          <p:cNvSpPr txBox="1">
            <a:spLocks noGrp="1"/>
          </p:cNvSpPr>
          <p:nvPr>
            <p:ph type="body" idx="1"/>
          </p:nvPr>
        </p:nvSpPr>
        <p:spPr>
          <a:xfrm>
            <a:off x="311700" y="1389525"/>
            <a:ext cx="8520600" cy="3529800"/>
          </a:xfrm>
          <a:prstGeom prst="rect">
            <a:avLst/>
          </a:prstGeom>
        </p:spPr>
        <p:txBody>
          <a:bodyPr spcFirstLastPara="1" wrap="square" lIns="91425" tIns="91425" rIns="91425" bIns="91425" anchor="t" anchorCtr="0">
            <a:normAutofit fontScale="92500"/>
          </a:bodyPr>
          <a:lstStyle/>
          <a:p>
            <a:pPr marL="0" lvl="0" indent="0" algn="l" rtl="0">
              <a:spcBef>
                <a:spcPts val="0"/>
              </a:spcBef>
              <a:spcAft>
                <a:spcPts val="0"/>
              </a:spcAft>
              <a:buNone/>
            </a:pPr>
            <a:r>
              <a:rPr lang="pl" sz="2500" b="1"/>
              <a:t>Teoria cyklu koniunkturalnego według szkoły austriackiej</a:t>
            </a:r>
            <a:r>
              <a:rPr lang="pl" sz="2500"/>
              <a:t> to teoria wyjaśniająca zjawisko powstawania i przebiegu cykli koniunkturalnych, opracowana przez ekonomistów szkoły austriackiej. Po raz pierwszy pisał o niej Ludwig von Mises w 1912 roku. W kolejnych latach została rozwinięta przez Friedricha A. von Hayeka, Murray'a Rothbarda i innych.</a:t>
            </a:r>
            <a:endParaRPr sz="2500"/>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171"/>
        <p:cNvGrpSpPr/>
        <p:nvPr/>
      </p:nvGrpSpPr>
      <p:grpSpPr>
        <a:xfrm>
          <a:off x="0" y="0"/>
          <a:ext cx="0" cy="0"/>
          <a:chOff x="0" y="0"/>
          <a:chExt cx="0" cy="0"/>
        </a:xfrm>
      </p:grpSpPr>
      <p:sp>
        <p:nvSpPr>
          <p:cNvPr id="172" name="Google Shape;172;p32"/>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obfitości zasobów</a:t>
            </a:r>
            <a:endParaRPr/>
          </a:p>
          <a:p>
            <a:pPr marL="0" lvl="0" indent="0" algn="l" rtl="0">
              <a:spcBef>
                <a:spcPts val="0"/>
              </a:spcBef>
              <a:spcAft>
                <a:spcPts val="0"/>
              </a:spcAft>
              <a:buNone/>
            </a:pPr>
            <a:endParaRPr/>
          </a:p>
        </p:txBody>
      </p:sp>
      <p:sp>
        <p:nvSpPr>
          <p:cNvPr id="173" name="Google Shape;173;p32"/>
          <p:cNvSpPr txBox="1">
            <a:spLocks noGrp="1"/>
          </p:cNvSpPr>
          <p:nvPr>
            <p:ph type="body" idx="1"/>
          </p:nvPr>
        </p:nvSpPr>
        <p:spPr>
          <a:xfrm>
            <a:off x="311700" y="1133200"/>
            <a:ext cx="8520600" cy="37527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SzPts val="523"/>
              <a:buNone/>
            </a:pPr>
            <a:r>
              <a:rPr lang="pl" sz="1933"/>
              <a:t>Jest jedną z teorii handlu międzynarodowego tłumaczącą przyczyny wymiany handlowej między krajami. Istotą tej teorii jest znalezienie współzależności między specjalizacją danych krajów a wielkością zasobów czynników produkcji, które posiadają. Twórcami owej teorii są: </a:t>
            </a:r>
            <a:r>
              <a:rPr lang="pl" sz="1933" b="1"/>
              <a:t>Eli Heckscher, Bertil Ohlin i Paul Samuelson</a:t>
            </a:r>
            <a:r>
              <a:rPr lang="pl" sz="1933"/>
              <a:t>, którzy traktują ją jako szczególny przypadek teorii międzyregionalnej. Koncentrują oni uwagę na proporcjach obfitości poszczególnych regionów w określone czynniki produkcji, co warunkuje poziom kosztów i cen wspomnianych czynników produkcji, a przez to i wytworzonych towarów. Cena i koszty stanowią więc najistotniejszą, choć rzecz jasna nie jedyną, przesłankę wymiany międzynarodowej.</a:t>
            </a:r>
            <a:endParaRPr sz="1933"/>
          </a:p>
          <a:p>
            <a:pPr marL="0" lvl="0" indent="0" algn="l" rtl="0">
              <a:spcBef>
                <a:spcPts val="1200"/>
              </a:spcBef>
              <a:spcAft>
                <a:spcPts val="0"/>
              </a:spcAft>
              <a:buSzPts val="523"/>
              <a:buNone/>
            </a:pPr>
            <a:endParaRPr sz="1055"/>
          </a:p>
          <a:p>
            <a:pPr marL="0" lvl="0" indent="0" algn="l" rtl="0">
              <a:spcBef>
                <a:spcPts val="1200"/>
              </a:spcBef>
              <a:spcAft>
                <a:spcPts val="1200"/>
              </a:spcAft>
              <a:buSzPts val="523"/>
              <a:buNone/>
            </a:pPr>
            <a:endParaRPr sz="1055"/>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177"/>
        <p:cNvGrpSpPr/>
        <p:nvPr/>
      </p:nvGrpSpPr>
      <p:grpSpPr>
        <a:xfrm>
          <a:off x="0" y="0"/>
          <a:ext cx="0" cy="0"/>
          <a:chOff x="0" y="0"/>
          <a:chExt cx="0" cy="0"/>
        </a:xfrm>
      </p:grpSpPr>
      <p:sp>
        <p:nvSpPr>
          <p:cNvPr id="178" name="Google Shape;178;p33"/>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opcji realnych</a:t>
            </a:r>
            <a:endParaRPr/>
          </a:p>
          <a:p>
            <a:pPr marL="0" lvl="0" indent="0" algn="l" rtl="0">
              <a:spcBef>
                <a:spcPts val="0"/>
              </a:spcBef>
              <a:spcAft>
                <a:spcPts val="0"/>
              </a:spcAft>
              <a:buNone/>
            </a:pPr>
            <a:endParaRPr/>
          </a:p>
        </p:txBody>
      </p:sp>
      <p:sp>
        <p:nvSpPr>
          <p:cNvPr id="179" name="Google Shape;179;p33"/>
          <p:cNvSpPr txBox="1">
            <a:spLocks noGrp="1"/>
          </p:cNvSpPr>
          <p:nvPr>
            <p:ph type="body" idx="1"/>
          </p:nvPr>
        </p:nvSpPr>
        <p:spPr>
          <a:xfrm>
            <a:off x="311700" y="1090750"/>
            <a:ext cx="8520600" cy="34782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SzPts val="523"/>
              <a:buNone/>
            </a:pPr>
            <a:r>
              <a:rPr lang="pl" sz="955" b="1"/>
              <a:t>Teoria opcji realnych</a:t>
            </a:r>
            <a:r>
              <a:rPr lang="pl" sz="955"/>
              <a:t> - elementem budowy przedsiębiorstwa jest bezpieczeństwo zwrotu z kapitału. Założeniem teorii jest minimalizacja kosztów gwarancji realizacji zwrotu z kapitału.</a:t>
            </a:r>
            <a:endParaRPr sz="955"/>
          </a:p>
          <a:p>
            <a:pPr marL="457200" lvl="0" indent="-289242" algn="l" rtl="0">
              <a:spcBef>
                <a:spcPts val="1200"/>
              </a:spcBef>
              <a:spcAft>
                <a:spcPts val="0"/>
              </a:spcAft>
              <a:buSzPts val="955"/>
              <a:buChar char="-"/>
            </a:pPr>
            <a:r>
              <a:rPr lang="pl" sz="955"/>
              <a:t>Zgodnie z teorią przedsiębiorstwo jest to instytucja i organizacja zabezpieczająca projekty inwestycyjne, których rentowność rynkowa założona w projektach DCF(discounted cash flow) rzadko jest osiągana w praktyce. Wówczas konieczny jest podmiot, który będzie elastycznie reagować i dokonywać koniecznych korekt w projekcie, czego nie jest w stanie dokonywać rynek. Celem przedsiębiorstwa jest utrzymywanie wysokiej rentowości, dla której rynek jest zagrożeniem.</a:t>
            </a:r>
            <a:endParaRPr sz="955"/>
          </a:p>
          <a:p>
            <a:pPr marL="457200" lvl="0" indent="-289242" algn="l" rtl="0">
              <a:spcBef>
                <a:spcPts val="0"/>
              </a:spcBef>
              <a:spcAft>
                <a:spcPts val="0"/>
              </a:spcAft>
              <a:buSzPts val="955"/>
              <a:buChar char="-"/>
            </a:pPr>
            <a:r>
              <a:rPr lang="pl" sz="955"/>
              <a:t>Otoczeniem przedsiębiorstwa jest jego biznesplan. Jeżeli biznesplan musi ulec zmianie na skutek działań konkurencji lub szoków podażowych i popytowych, to przedsiębiorstwo dokonuje zmian w swojej działalności.</a:t>
            </a:r>
            <a:endParaRPr sz="955"/>
          </a:p>
          <a:p>
            <a:pPr marL="457200" lvl="0" indent="-289242" algn="l" rtl="0">
              <a:spcBef>
                <a:spcPts val="0"/>
              </a:spcBef>
              <a:spcAft>
                <a:spcPts val="0"/>
              </a:spcAft>
              <a:buSzPts val="955"/>
              <a:buChar char="-"/>
            </a:pPr>
            <a:r>
              <a:rPr lang="pl" sz="955"/>
              <a:t>Przedsiębiorstwa zastępują rynki terminowe w gospodarce. Słaby rozwój tych rynków jest jedną z największych słabości gospodarki rynkowej i dlatego istnienie przedsiębiorstw w gospodarce jest bardzo korzystne.</a:t>
            </a:r>
            <a:endParaRPr sz="955"/>
          </a:p>
          <a:p>
            <a:pPr marL="457200" lvl="0" indent="-289242" algn="l" rtl="0">
              <a:spcBef>
                <a:spcPts val="0"/>
              </a:spcBef>
              <a:spcAft>
                <a:spcPts val="0"/>
              </a:spcAft>
              <a:buSzPts val="955"/>
              <a:buChar char="-"/>
            </a:pPr>
            <a:r>
              <a:rPr lang="pl" sz="955"/>
              <a:t>Kluczową role w przedsiębiorstwie odgrywa menadżer. Właściciel coraz bardziej przypomina gracza giełdowego. To jego pieniądze są inwestowane w profesjonalnych strategiach finansowych. Jeżeli nie jest zadowolony z wyników finansowych, może przede wszystkim sprzedać udziały w firmie i poszukać korzystniejszych lokat. Menadżerowie powinni realizować oczekiwaną rentowność właścicieli.</a:t>
            </a:r>
            <a:endParaRPr sz="955"/>
          </a:p>
          <a:p>
            <a:pPr marL="457200" lvl="0" indent="-289242" algn="l" rtl="0">
              <a:spcBef>
                <a:spcPts val="0"/>
              </a:spcBef>
              <a:spcAft>
                <a:spcPts val="0"/>
              </a:spcAft>
              <a:buSzPts val="955"/>
              <a:buChar char="-"/>
            </a:pPr>
            <a:r>
              <a:rPr lang="pl" sz="955"/>
              <a:t>Przedsiębiorstwo zakłada się nie będąc pewnym DCF, realizując biznes plan, ale liczy się to, że potrafi się korygować straty w biegu, posiadając przedsiębiorstwo jako swoisty portfel opcji.</a:t>
            </a:r>
            <a:endParaRPr sz="955"/>
          </a:p>
          <a:p>
            <a:pPr marL="457200" lvl="0" indent="-289242" algn="l" rtl="0">
              <a:spcBef>
                <a:spcPts val="0"/>
              </a:spcBef>
              <a:spcAft>
                <a:spcPts val="0"/>
              </a:spcAft>
              <a:buSzPts val="955"/>
              <a:buChar char="-"/>
            </a:pPr>
            <a:r>
              <a:rPr lang="pl" sz="955"/>
              <a:t>Zarządzanie przedsiębiorstwem. Zarówno struktura organizacyjna przedsiębiorstwa, jak i struktura jego aktywów muszą być bardzo elastyczne. Musi być ubezpieczone na nieuchronne zmiany warunków, według których był przygotowany biznesplan.</a:t>
            </a:r>
            <a:endParaRPr sz="955"/>
          </a:p>
          <a:p>
            <a:pPr marL="457200" lvl="0" indent="-289242" algn="l" rtl="0">
              <a:spcBef>
                <a:spcPts val="0"/>
              </a:spcBef>
              <a:spcAft>
                <a:spcPts val="0"/>
              </a:spcAft>
              <a:buSzPts val="955"/>
              <a:buChar char="-"/>
            </a:pPr>
            <a:r>
              <a:rPr lang="pl" sz="955"/>
              <a:t>Z makroekonomicznego punktu widzenia, przedsiębiorstwo reaguje na długookresową stopę procentową, która zmienia warunki DCF. Teoria wspiera racjonalne oczekiwania podmiotów, dając im zdolność pokonywania niepewności przyszłości.</a:t>
            </a:r>
            <a:endParaRPr sz="955"/>
          </a:p>
          <a:p>
            <a:pPr marL="457200" lvl="0" indent="-289242" algn="l" rtl="0">
              <a:spcBef>
                <a:spcPts val="0"/>
              </a:spcBef>
              <a:spcAft>
                <a:spcPts val="0"/>
              </a:spcAft>
              <a:buSzPts val="955"/>
              <a:buChar char="-"/>
            </a:pPr>
            <a:r>
              <a:rPr lang="pl" sz="955"/>
              <a:t>Przedsiębiorstwo ogrywa kluczową role we wzroście i rozwoju gospodarczym, ponieważ stanowi "ubezpieczenie" przed długookresową niepewnością realizacji dużych, długookresowych inwestycji.</a:t>
            </a:r>
            <a:endParaRPr sz="955"/>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183"/>
        <p:cNvGrpSpPr/>
        <p:nvPr/>
      </p:nvGrpSpPr>
      <p:grpSpPr>
        <a:xfrm>
          <a:off x="0" y="0"/>
          <a:ext cx="0" cy="0"/>
          <a:chOff x="0" y="0"/>
          <a:chExt cx="0" cy="0"/>
        </a:xfrm>
      </p:grpSpPr>
      <p:sp>
        <p:nvSpPr>
          <p:cNvPr id="184" name="Google Shape;184;p3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praw własności</a:t>
            </a:r>
            <a:endParaRPr/>
          </a:p>
          <a:p>
            <a:pPr marL="0" lvl="0" indent="0" algn="l" rtl="0">
              <a:spcBef>
                <a:spcPts val="0"/>
              </a:spcBef>
              <a:spcAft>
                <a:spcPts val="0"/>
              </a:spcAft>
              <a:buNone/>
            </a:pPr>
            <a:endParaRPr/>
          </a:p>
        </p:txBody>
      </p:sp>
      <p:sp>
        <p:nvSpPr>
          <p:cNvPr id="185" name="Google Shape;185;p34"/>
          <p:cNvSpPr txBox="1">
            <a:spLocks noGrp="1"/>
          </p:cNvSpPr>
          <p:nvPr>
            <p:ph type="body" idx="1"/>
          </p:nvPr>
        </p:nvSpPr>
        <p:spPr>
          <a:xfrm>
            <a:off x="311700" y="1081350"/>
            <a:ext cx="8520600" cy="3487500"/>
          </a:xfrm>
          <a:prstGeom prst="rect">
            <a:avLst/>
          </a:prstGeom>
        </p:spPr>
        <p:txBody>
          <a:bodyPr spcFirstLastPara="1" wrap="square" lIns="91425" tIns="91425" rIns="91425" bIns="91425" anchor="t" anchorCtr="0">
            <a:noAutofit/>
          </a:bodyPr>
          <a:lstStyle/>
          <a:p>
            <a:pPr marL="0" lvl="0" indent="0" algn="l" rtl="0">
              <a:lnSpc>
                <a:spcPct val="105000"/>
              </a:lnSpc>
              <a:spcBef>
                <a:spcPts val="0"/>
              </a:spcBef>
              <a:spcAft>
                <a:spcPts val="0"/>
              </a:spcAft>
              <a:buSzPts val="688"/>
              <a:buNone/>
            </a:pPr>
            <a:r>
              <a:rPr lang="pl" sz="1225"/>
              <a:t>Teoria praw własności koncentruje się na prawach własności podmiotów wnoszących czynniki wytwórcze do gospodarki i im nadaje najważniejsze znaczenie w określaniu roli przedsiębiorstwa. Prawa własności są narzędziem, które pozwala planować działania i rozwijać przedsiębiorstwo. Ich wartość jest wyznaczana poprzez koszty obrony tego prawa i jego egzekwowania.</a:t>
            </a:r>
            <a:endParaRPr sz="1225"/>
          </a:p>
          <a:p>
            <a:pPr marL="0" lvl="0" indent="0" algn="l" rtl="0">
              <a:lnSpc>
                <a:spcPct val="105000"/>
              </a:lnSpc>
              <a:spcBef>
                <a:spcPts val="1200"/>
              </a:spcBef>
              <a:spcAft>
                <a:spcPts val="0"/>
              </a:spcAft>
              <a:buSzPts val="688"/>
              <a:buNone/>
            </a:pPr>
            <a:r>
              <a:rPr lang="pl" sz="1225"/>
              <a:t>Dużą wagę do praw własności przywiązywali przedstawiciele szkoły praw własności. Wyróżnili oni cechy praw własności:</a:t>
            </a:r>
            <a:endParaRPr sz="1225"/>
          </a:p>
          <a:p>
            <a:pPr marL="457200" lvl="0" indent="-306387" algn="l" rtl="0">
              <a:lnSpc>
                <a:spcPct val="105000"/>
              </a:lnSpc>
              <a:spcBef>
                <a:spcPts val="1200"/>
              </a:spcBef>
              <a:spcAft>
                <a:spcPts val="0"/>
              </a:spcAft>
              <a:buSzPts val="1225"/>
              <a:buChar char="-"/>
            </a:pPr>
            <a:r>
              <a:rPr lang="pl" sz="1225"/>
              <a:t>ich regulacja odbywa się przez prawo i zwyczaje, które są odmienne w poszczególnych krajach, a także w danych okresach historycznych</a:t>
            </a:r>
            <a:endParaRPr sz="1225"/>
          </a:p>
          <a:p>
            <a:pPr marL="457200" lvl="0" indent="-306387" algn="l" rtl="0">
              <a:lnSpc>
                <a:spcPct val="105000"/>
              </a:lnSpc>
              <a:spcBef>
                <a:spcPts val="0"/>
              </a:spcBef>
              <a:spcAft>
                <a:spcPts val="0"/>
              </a:spcAft>
              <a:buSzPts val="1225"/>
              <a:buChar char="-"/>
            </a:pPr>
            <a:r>
              <a:rPr lang="pl" sz="1225"/>
              <a:t>im bardziej precyzyjne prawo, tym bardziej wartościowe rynkowo jest dane prawo własności. Prawa własności zdefiniowane niejasno zwiększają koszty ochrony praw przed ingerencją ze strony osób trzecich</a:t>
            </a:r>
            <a:endParaRPr sz="1225"/>
          </a:p>
          <a:p>
            <a:pPr marL="457200" lvl="0" indent="-306387" algn="l" rtl="0">
              <a:lnSpc>
                <a:spcPct val="105000"/>
              </a:lnSpc>
              <a:spcBef>
                <a:spcPts val="0"/>
              </a:spcBef>
              <a:spcAft>
                <a:spcPts val="0"/>
              </a:spcAft>
              <a:buSzPts val="1225"/>
              <a:buChar char="-"/>
            </a:pPr>
            <a:r>
              <a:rPr lang="pl" sz="1225"/>
              <a:t>prawa własności mogą dotyczyć własności: jednostki, grupowej i społecznej</a:t>
            </a:r>
            <a:endParaRPr sz="1225"/>
          </a:p>
          <a:p>
            <a:pPr marL="457200" lvl="0" indent="-306387" algn="l" rtl="0">
              <a:lnSpc>
                <a:spcPct val="105000"/>
              </a:lnSpc>
              <a:spcBef>
                <a:spcPts val="0"/>
              </a:spcBef>
              <a:spcAft>
                <a:spcPts val="0"/>
              </a:spcAft>
              <a:buSzPts val="1225"/>
              <a:buChar char="-"/>
            </a:pPr>
            <a:r>
              <a:rPr lang="pl" sz="1225"/>
              <a:t>najbardziej wartościowe są prawa do własności prywatnej, ponieważ dzięki nim jesteśmy w stanie przewidzieć zachowania osób trzecich. Dany zasób praw będący pod ochroną wyłącznie jednego właściciela będzie najbardziej chroniony</a:t>
            </a:r>
            <a:endParaRPr sz="1225"/>
          </a:p>
          <a:p>
            <a:pPr marL="457200" lvl="0" indent="-306387" algn="l" rtl="0">
              <a:lnSpc>
                <a:spcPct val="105000"/>
              </a:lnSpc>
              <a:spcBef>
                <a:spcPts val="0"/>
              </a:spcBef>
              <a:spcAft>
                <a:spcPts val="0"/>
              </a:spcAft>
              <a:buSzPts val="1225"/>
              <a:buChar char="-"/>
            </a:pPr>
            <a:r>
              <a:rPr lang="pl" sz="1225"/>
              <a:t>im bardziej "ekskluzywne" jest dane prawo własności, tym wyższa wartość ekonomiczna danych praw</a:t>
            </a:r>
            <a:endParaRPr sz="1225"/>
          </a:p>
          <a:p>
            <a:pPr marL="457200" lvl="0" indent="-306387" algn="l" rtl="0">
              <a:lnSpc>
                <a:spcPct val="105000"/>
              </a:lnSpc>
              <a:spcBef>
                <a:spcPts val="0"/>
              </a:spcBef>
              <a:spcAft>
                <a:spcPts val="0"/>
              </a:spcAft>
              <a:buSzPts val="1225"/>
              <a:buChar char="-"/>
            </a:pPr>
            <a:r>
              <a:rPr lang="pl" sz="1225"/>
              <a:t>im bardziej ograniczony transfer praw własności, tym mniejsza wartość rynkowa tego prawa</a:t>
            </a:r>
            <a:endParaRPr sz="1225"/>
          </a:p>
          <a:p>
            <a:pPr marL="457200" lvl="0" indent="-306387" algn="l" rtl="0">
              <a:lnSpc>
                <a:spcPct val="105000"/>
              </a:lnSpc>
              <a:spcBef>
                <a:spcPts val="0"/>
              </a:spcBef>
              <a:spcAft>
                <a:spcPts val="0"/>
              </a:spcAft>
              <a:buSzPts val="1225"/>
              <a:buChar char="-"/>
            </a:pPr>
            <a:r>
              <a:rPr lang="pl" sz="1225"/>
              <a:t>jeżeli występuje brak praw własności lub są one nieprecyzyjnie sformułowane, prowadzi to do powstawania tzw. efektów zewnętrznych (np. zanieczyszczenie środowiska)</a:t>
            </a:r>
            <a:endParaRPr sz="1225"/>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189"/>
        <p:cNvGrpSpPr/>
        <p:nvPr/>
      </p:nvGrpSpPr>
      <p:grpSpPr>
        <a:xfrm>
          <a:off x="0" y="0"/>
          <a:ext cx="0" cy="0"/>
          <a:chOff x="0" y="0"/>
          <a:chExt cx="0" cy="0"/>
        </a:xfrm>
      </p:grpSpPr>
      <p:sp>
        <p:nvSpPr>
          <p:cNvPr id="190" name="Google Shape;190;p3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preferencji podatkowych</a:t>
            </a:r>
            <a:endParaRPr/>
          </a:p>
          <a:p>
            <a:pPr marL="0" lvl="0" indent="0" algn="l" rtl="0">
              <a:spcBef>
                <a:spcPts val="0"/>
              </a:spcBef>
              <a:spcAft>
                <a:spcPts val="0"/>
              </a:spcAft>
              <a:buNone/>
            </a:pPr>
            <a:endParaRPr/>
          </a:p>
        </p:txBody>
      </p:sp>
      <p:sp>
        <p:nvSpPr>
          <p:cNvPr id="191" name="Google Shape;191;p35"/>
          <p:cNvSpPr txBox="1">
            <a:spLocks noGrp="1"/>
          </p:cNvSpPr>
          <p:nvPr>
            <p:ph type="body" idx="1"/>
          </p:nvPr>
        </p:nvSpPr>
        <p:spPr>
          <a:xfrm>
            <a:off x="311700" y="1234075"/>
            <a:ext cx="8520600" cy="3702600"/>
          </a:xfrm>
          <a:prstGeom prst="rect">
            <a:avLst/>
          </a:prstGeom>
        </p:spPr>
        <p:txBody>
          <a:bodyPr spcFirstLastPara="1" wrap="square" lIns="91425" tIns="91425" rIns="91425" bIns="91425" anchor="t" anchorCtr="0">
            <a:normAutofit fontScale="25000" lnSpcReduction="20000"/>
          </a:bodyPr>
          <a:lstStyle/>
          <a:p>
            <a:pPr marL="0" lvl="0" indent="0" algn="l" rtl="0">
              <a:spcBef>
                <a:spcPts val="0"/>
              </a:spcBef>
              <a:spcAft>
                <a:spcPts val="0"/>
              </a:spcAft>
              <a:buNone/>
            </a:pPr>
            <a:r>
              <a:rPr lang="pl" sz="6010" b="1"/>
              <a:t>Teoria preferencji podatkowych</a:t>
            </a:r>
            <a:r>
              <a:rPr lang="pl" sz="6010"/>
              <a:t> jest jedną z głównych teorii dotyczących polityki dywidend. Została stworzona przez R.H. Litzenbergera oraz K. Ramaswamy. Teoria ta głosi, że ze względu na różnice w opodatkowaniu inwestorzy wolą, aby spółka zatrzymywała wypracowane przez siebie zyski. W związku z tym są skłonni zapłacić więcej za akcje tych przedsiębiorstw, które decydują się na wypłatę stosunkowo niewielkiej dywidendy i zatrzymanie reszty zysku niż za akcje spółek wypłacających wysokie dywidendy.</a:t>
            </a:r>
            <a:endParaRPr sz="6010"/>
          </a:p>
          <a:p>
            <a:pPr marL="0" lvl="0" indent="0" algn="l" rtl="0">
              <a:spcBef>
                <a:spcPts val="1200"/>
              </a:spcBef>
              <a:spcAft>
                <a:spcPts val="0"/>
              </a:spcAft>
              <a:buNone/>
            </a:pPr>
            <a:r>
              <a:rPr lang="pl" sz="6010"/>
              <a:t>Korzyści płynące z tego typu zachowania wynikają z dwóch faktów:</a:t>
            </a:r>
            <a:endParaRPr sz="6010"/>
          </a:p>
          <a:p>
            <a:pPr marL="457200" lvl="0" indent="-324018" algn="l" rtl="0">
              <a:spcBef>
                <a:spcPts val="1200"/>
              </a:spcBef>
              <a:spcAft>
                <a:spcPts val="0"/>
              </a:spcAft>
              <a:buSzPct val="100000"/>
              <a:buChar char="-"/>
            </a:pPr>
            <a:r>
              <a:rPr lang="pl" sz="6010"/>
              <a:t>różnic w stopach podatkowych dochodów z dywidend i dochodów kapitałowych</a:t>
            </a:r>
            <a:endParaRPr sz="6010"/>
          </a:p>
          <a:p>
            <a:pPr marL="457200" lvl="0" indent="-324018" algn="l" rtl="0">
              <a:spcBef>
                <a:spcPts val="0"/>
              </a:spcBef>
              <a:spcAft>
                <a:spcPts val="0"/>
              </a:spcAft>
              <a:buSzPct val="100000"/>
              <a:buChar char="-"/>
            </a:pPr>
            <a:r>
              <a:rPr lang="pl" sz="6010"/>
              <a:t>różnymi terminami płatności podatku od dywidendy i podatku od dochodów kapitałowych.</a:t>
            </a:r>
            <a:endParaRPr sz="6010"/>
          </a:p>
          <a:p>
            <a:pPr marL="0" lvl="0" indent="0" algn="l" rtl="0">
              <a:spcBef>
                <a:spcPts val="1200"/>
              </a:spcBef>
              <a:spcAft>
                <a:spcPts val="0"/>
              </a:spcAft>
              <a:buNone/>
            </a:pPr>
            <a:r>
              <a:rPr lang="pl" sz="6010"/>
              <a:t>Autorzy na podstawie rynku amerykańskiego przed 1986r. pokazali, że stopy podatkowe mogą wpływać na preferencje inwestorów. W tamtym okresie podatek od dywidend wynosił w USA nawet 50%, podczas gdy maksymalna stawka dla zysków kapitałowych wynosiła jedynie 20%.</a:t>
            </a:r>
            <a:endParaRPr sz="6010"/>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Shape 195"/>
        <p:cNvGrpSpPr/>
        <p:nvPr/>
      </p:nvGrpSpPr>
      <p:grpSpPr>
        <a:xfrm>
          <a:off x="0" y="0"/>
          <a:ext cx="0" cy="0"/>
          <a:chOff x="0" y="0"/>
          <a:chExt cx="0" cy="0"/>
        </a:xfrm>
      </p:grpSpPr>
      <p:sp>
        <p:nvSpPr>
          <p:cNvPr id="196" name="Google Shape;196;p3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racjonalnych oczekiwań</a:t>
            </a:r>
            <a:endParaRPr/>
          </a:p>
          <a:p>
            <a:pPr marL="0" lvl="0" indent="0" algn="l" rtl="0">
              <a:spcBef>
                <a:spcPts val="0"/>
              </a:spcBef>
              <a:spcAft>
                <a:spcPts val="0"/>
              </a:spcAft>
              <a:buNone/>
            </a:pPr>
            <a:endParaRPr/>
          </a:p>
        </p:txBody>
      </p:sp>
      <p:sp>
        <p:nvSpPr>
          <p:cNvPr id="197" name="Google Shape;197;p36"/>
          <p:cNvSpPr txBox="1">
            <a:spLocks noGrp="1"/>
          </p:cNvSpPr>
          <p:nvPr>
            <p:ph type="body" idx="1"/>
          </p:nvPr>
        </p:nvSpPr>
        <p:spPr>
          <a:xfrm>
            <a:off x="311700" y="1128375"/>
            <a:ext cx="8520600" cy="34404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pl" sz="1900"/>
              <a:t>Model </a:t>
            </a:r>
            <a:r>
              <a:rPr lang="pl" sz="1900" b="1"/>
              <a:t>oczekiwań racjonalnych</a:t>
            </a:r>
            <a:r>
              <a:rPr lang="pl" sz="1900"/>
              <a:t> opiera się na założeniu, że przy kształtowaniu oczekiwań używa się prawdziwego modelu ekonomicznego, co oznacza, że w tym procesie bierze się pod uwagę wszystkie istotne i dostępne informacje [1]. Innymi słowy zakłada się, że podmioty gospodarcze podejmują decyzje ekonomiczne opierając się na wszelkich dostępnych informacjach ekonomicznych oraz na potencjalnych skutkach podejmowanych decyzji.</a:t>
            </a:r>
            <a:endParaRPr sz="1900"/>
          </a:p>
          <a:p>
            <a:pPr marL="0" lvl="0" indent="0" algn="l" rtl="0">
              <a:spcBef>
                <a:spcPts val="1200"/>
              </a:spcBef>
              <a:spcAft>
                <a:spcPts val="1200"/>
              </a:spcAft>
              <a:buNone/>
            </a:pPr>
            <a:r>
              <a:rPr lang="pl" sz="1900"/>
              <a:t>Hipotezę weryfikowano zarówno poprzez odniesienie modelu do istniejących danych jak i przez porównanie jej z subiektywnymi danymi uzyskanymi od konsumentów oraz z wynikami eksperymentów.</a:t>
            </a:r>
            <a:endParaRPr sz="190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Shape 201"/>
        <p:cNvGrpSpPr/>
        <p:nvPr/>
      </p:nvGrpSpPr>
      <p:grpSpPr>
        <a:xfrm>
          <a:off x="0" y="0"/>
          <a:ext cx="0" cy="0"/>
          <a:chOff x="0" y="0"/>
          <a:chExt cx="0" cy="0"/>
        </a:xfrm>
      </p:grpSpPr>
      <p:sp>
        <p:nvSpPr>
          <p:cNvPr id="202" name="Google Shape;202;p37"/>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Ricardo-Barro</a:t>
            </a:r>
            <a:endParaRPr/>
          </a:p>
          <a:p>
            <a:pPr marL="0" lvl="0" indent="0" algn="l" rtl="0">
              <a:spcBef>
                <a:spcPts val="0"/>
              </a:spcBef>
              <a:spcAft>
                <a:spcPts val="0"/>
              </a:spcAft>
              <a:buNone/>
            </a:pPr>
            <a:endParaRPr/>
          </a:p>
        </p:txBody>
      </p:sp>
      <p:sp>
        <p:nvSpPr>
          <p:cNvPr id="203" name="Google Shape;203;p37"/>
          <p:cNvSpPr txBox="1">
            <a:spLocks noGrp="1"/>
          </p:cNvSpPr>
          <p:nvPr>
            <p:ph type="body" idx="1"/>
          </p:nvPr>
        </p:nvSpPr>
        <p:spPr>
          <a:xfrm>
            <a:off x="311700" y="1081350"/>
            <a:ext cx="8520600" cy="3487500"/>
          </a:xfrm>
          <a:prstGeom prst="rect">
            <a:avLst/>
          </a:prstGeom>
        </p:spPr>
        <p:txBody>
          <a:bodyPr spcFirstLastPara="1" wrap="square" lIns="91425" tIns="91425" rIns="91425" bIns="91425" anchor="t" anchorCtr="0">
            <a:noAutofit/>
          </a:bodyPr>
          <a:lstStyle/>
          <a:p>
            <a:pPr marL="0" lvl="0" indent="0" algn="l" rtl="0">
              <a:lnSpc>
                <a:spcPct val="95000"/>
              </a:lnSpc>
              <a:spcBef>
                <a:spcPts val="0"/>
              </a:spcBef>
              <a:spcAft>
                <a:spcPts val="0"/>
              </a:spcAft>
              <a:buSzPts val="688"/>
              <a:buNone/>
            </a:pPr>
            <a:r>
              <a:rPr lang="pl" sz="1325"/>
              <a:t>Teoria stworzona przez Davida Ricardo. Obroniona następnie przez ekonomistę z Harvardu - Roberta Barro. Teoria ta zakłada, że nie ważne czy rząd finansuje swoje wydatki za pomocą długu czy podwyżki podatków, ponieważ zagregowany popyt w gospodarce pozostanie i tak na niezmienionym poziomie.</a:t>
            </a:r>
            <a:endParaRPr sz="1325"/>
          </a:p>
          <a:p>
            <a:pPr marL="0" lvl="0" indent="0" algn="l" rtl="0">
              <a:lnSpc>
                <a:spcPct val="95000"/>
              </a:lnSpc>
              <a:spcBef>
                <a:spcPts val="1200"/>
              </a:spcBef>
              <a:spcAft>
                <a:spcPts val="0"/>
              </a:spcAft>
              <a:buSzPts val="688"/>
              <a:buNone/>
            </a:pPr>
            <a:r>
              <a:rPr lang="pl" sz="1325"/>
              <a:t>Według tej teorii rząd finansuje swoje wydatki przez: obciążanie podatkami swoich obecnych podatników, emitując obligacje do wykupu przez obywateli lub zaciągając pożyczkę pieniężną. Rząd musi jednak pamiętać o spłacie tej pożyczki przez jednoczesną podwyżkę podatków. Stąd wynika konieczność wyboru między zwiększeniem podatków od razu, a ich podwyżką dopiero w przyszłości. Według teorii, mimo że podatnicy będą mieli obecnie więcej pieniędzy, zdają sobie oni sprawę, że będą musieli płacić wyższe podatki w przyszłości. Finansowanie deficytu odbywa się z bieżących podatków lub pożyczek. Jeśli więc rząd zmniejsza podatki pozostawiając wydatki na stałym poziomie lub nie zmienia stawki podatku, a zwiększa wydatki, zaciąga tym samym pożyczkę, którą pokryje z wpływów z podwyższonego podatku w przyszłości.</a:t>
            </a:r>
            <a:endParaRPr sz="1325"/>
          </a:p>
          <a:p>
            <a:pPr marL="0" lvl="0" indent="0" algn="l" rtl="0">
              <a:lnSpc>
                <a:spcPct val="95000"/>
              </a:lnSpc>
              <a:spcBef>
                <a:spcPts val="1200"/>
              </a:spcBef>
              <a:spcAft>
                <a:spcPts val="1200"/>
              </a:spcAft>
              <a:buSzPts val="688"/>
              <a:buNone/>
            </a:pPr>
            <a:r>
              <a:rPr lang="pl" sz="1325"/>
              <a:t>Wynika z tego, że ludzie podejmując codzienne decyzje w kwestii wydatków zwracają także uwagę na długookresowe rezultaty działań rządu w chwili obecnej. Dlatego też zwiększą oni swoje oszczędności i zmniejszą swoją krańcową skłonność do konsumpcji, aby być gotowymi na płacenie wyższej stawki opodatkowania w przyszłości. Takie działanie społeczeństwa może wynikać nie tylko z jego zapobiegliwości, ale także z troski o sytuację materialną przyszłych pokoleń. Konsumpcja gospodarstw domowych w okresie podwyższonego podatku spada, rosną zaś oszczędności. Te dodatkowe oszczędności konsumentów wyrównają dodatkowe wydatki rządu, więc ogólny popyt w gospodarce pozostanie niezmieniony.</a:t>
            </a:r>
            <a:endParaRPr sz="1325"/>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Shape 207"/>
        <p:cNvGrpSpPr/>
        <p:nvPr/>
      </p:nvGrpSpPr>
      <p:grpSpPr>
        <a:xfrm>
          <a:off x="0" y="0"/>
          <a:ext cx="0" cy="0"/>
          <a:chOff x="0" y="0"/>
          <a:chExt cx="0" cy="0"/>
        </a:xfrm>
      </p:grpSpPr>
      <p:sp>
        <p:nvSpPr>
          <p:cNvPr id="208" name="Google Shape;208;p38"/>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startu Rostowa</a:t>
            </a:r>
            <a:endParaRPr/>
          </a:p>
          <a:p>
            <a:pPr marL="0" lvl="0" indent="0" algn="l" rtl="0">
              <a:spcBef>
                <a:spcPts val="0"/>
              </a:spcBef>
              <a:spcAft>
                <a:spcPts val="0"/>
              </a:spcAft>
              <a:buNone/>
            </a:pPr>
            <a:endParaRPr/>
          </a:p>
        </p:txBody>
      </p:sp>
      <p:sp>
        <p:nvSpPr>
          <p:cNvPr id="209" name="Google Shape;209;p38"/>
          <p:cNvSpPr txBox="1">
            <a:spLocks noGrp="1"/>
          </p:cNvSpPr>
          <p:nvPr>
            <p:ph type="body" idx="1"/>
          </p:nvPr>
        </p:nvSpPr>
        <p:spPr>
          <a:xfrm>
            <a:off x="311700" y="1297625"/>
            <a:ext cx="8520600" cy="3686100"/>
          </a:xfrm>
          <a:prstGeom prst="rect">
            <a:avLst/>
          </a:prstGeom>
        </p:spPr>
        <p:txBody>
          <a:bodyPr spcFirstLastPara="1" wrap="square" lIns="91425" tIns="91425" rIns="91425" bIns="91425" anchor="t" anchorCtr="0">
            <a:normAutofit fontScale="47500" lnSpcReduction="20000"/>
          </a:bodyPr>
          <a:lstStyle/>
          <a:p>
            <a:pPr marL="0" lvl="0" indent="0" algn="l" rtl="0">
              <a:spcBef>
                <a:spcPts val="0"/>
              </a:spcBef>
              <a:spcAft>
                <a:spcPts val="0"/>
              </a:spcAft>
              <a:buNone/>
            </a:pPr>
            <a:r>
              <a:rPr lang="pl" sz="4210" b="1"/>
              <a:t>Teoria startu Rostowa</a:t>
            </a:r>
            <a:r>
              <a:rPr lang="pl" sz="4210"/>
              <a:t> jest jedną z teorii rozwoju gospodarczego, stworzona przez amerykańskiego ekonomistę Walta Whitmana Rostowa opublikowana w 1971 roku w książce The Stages of Economic Growth: A non - Communist Manifesto. Według Rostowa każdy kraj przechodzi przez pięć następujących po sobie stadiów rozwoju gospodarczego, który swoim zakresem obejmuje jakościowe i strukturalne zmiany w gospodarce narodowej będące następstwem wzrostu gospodarczego. Teoria ta jest utrzymana w tradycji starszej szkoły historycznej, której przedstawicielami byli m.in. Friedrich List, Wilhelm Roscher oraz Bruno Hildebrand.</a:t>
            </a:r>
            <a:endParaRPr sz="4210"/>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Shape 213"/>
        <p:cNvGrpSpPr/>
        <p:nvPr/>
      </p:nvGrpSpPr>
      <p:grpSpPr>
        <a:xfrm>
          <a:off x="0" y="0"/>
          <a:ext cx="0" cy="0"/>
          <a:chOff x="0" y="0"/>
          <a:chExt cx="0" cy="0"/>
        </a:xfrm>
      </p:grpSpPr>
      <p:sp>
        <p:nvSpPr>
          <p:cNvPr id="214" name="Google Shape;214;p39"/>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systemów</a:t>
            </a:r>
            <a:endParaRPr/>
          </a:p>
          <a:p>
            <a:pPr marL="0" lvl="0" indent="0" algn="l" rtl="0">
              <a:spcBef>
                <a:spcPts val="0"/>
              </a:spcBef>
              <a:spcAft>
                <a:spcPts val="0"/>
              </a:spcAft>
              <a:buNone/>
            </a:pPr>
            <a:endParaRPr/>
          </a:p>
        </p:txBody>
      </p:sp>
      <p:sp>
        <p:nvSpPr>
          <p:cNvPr id="215" name="Google Shape;215;p39"/>
          <p:cNvSpPr txBox="1">
            <a:spLocks noGrp="1"/>
          </p:cNvSpPr>
          <p:nvPr>
            <p:ph type="body" idx="1"/>
          </p:nvPr>
        </p:nvSpPr>
        <p:spPr>
          <a:xfrm>
            <a:off x="311700" y="1234075"/>
            <a:ext cx="8520600" cy="3721500"/>
          </a:xfrm>
          <a:prstGeom prst="rect">
            <a:avLst/>
          </a:prstGeom>
        </p:spPr>
        <p:txBody>
          <a:bodyPr spcFirstLastPara="1" wrap="square" lIns="91425" tIns="91425" rIns="91425" bIns="91425" anchor="t" anchorCtr="0">
            <a:normAutofit fontScale="25000" lnSpcReduction="20000"/>
          </a:bodyPr>
          <a:lstStyle/>
          <a:p>
            <a:pPr marL="0" lvl="0" indent="0" algn="l" rtl="0">
              <a:spcBef>
                <a:spcPts val="0"/>
              </a:spcBef>
              <a:spcAft>
                <a:spcPts val="0"/>
              </a:spcAft>
              <a:buNone/>
            </a:pPr>
            <a:r>
              <a:rPr lang="pl" sz="5961" b="1"/>
              <a:t>Teoria systemów</a:t>
            </a:r>
            <a:r>
              <a:rPr lang="pl" sz="5961"/>
              <a:t> jest to koncepcja, której istota sprowadza się do traktowania badanych obiektów jako systemów otwartych. Oznacza to, że badane obiekty to zbiór elementów powiązanych w taki sposób, że stanowią one nową całość wyróżniającą się w otoczeniu. Tożsamość tych elementów można pominąć, ponieważ zadaniem teorii systemów jest formułowanie zasad w odniesieniu do systemów w ogóle, niezależnie od tego jaka jest istota elementów składowych i relacji między nimi.</a:t>
            </a:r>
            <a:endParaRPr sz="5961"/>
          </a:p>
          <a:p>
            <a:pPr marL="0" lvl="0" indent="0" algn="l" rtl="0">
              <a:spcBef>
                <a:spcPts val="1200"/>
              </a:spcBef>
              <a:spcAft>
                <a:spcPts val="0"/>
              </a:spcAft>
              <a:buNone/>
            </a:pPr>
            <a:r>
              <a:rPr lang="pl" sz="5961"/>
              <a:t>Jest to teoria, którą sformułował Ludwig von Bertalanffy w latach trzydziestych XX w. Postawił on pytanie o możliwość stosowania zasad systemowych, którymi dysponuje fizyka, do innych nauk w sensie bardziej ogólnym. Udzielił na nie odpowiedzi, która stała się fundamentem ogólnej teorii systemów: "Jeżeli postawimy to pytanie i stosownie zdefiniujemy pojęcie systemu, to zobaczymy, że istnieją modele, zasady, prawidła, które można stosować do systemów uogólnionych niezależnie od ich szczególnego rodzaju, od ich elementów składowych oraz od sił, jakie w nich działają.”</a:t>
            </a:r>
            <a:endParaRPr sz="5961"/>
          </a:p>
          <a:p>
            <a:pPr marL="0" lvl="0" indent="0" algn="l" rtl="0">
              <a:spcBef>
                <a:spcPts val="1200"/>
              </a:spcBef>
              <a:spcAft>
                <a:spcPts val="0"/>
              </a:spcAft>
              <a:buNone/>
            </a:pPr>
            <a:r>
              <a:rPr lang="pl" sz="5961"/>
              <a:t>Teoria Bertalanffy’ego była przyjmowana jako zbyt odważna, a jednocześnie zbyt uproszczona. Jednak znalazła też ona wielu zwolenników, którzy potwierdzali jej słuszność swoimi badaniami. </a:t>
            </a:r>
            <a:endParaRPr sz="5961"/>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Shape 219"/>
        <p:cNvGrpSpPr/>
        <p:nvPr/>
      </p:nvGrpSpPr>
      <p:grpSpPr>
        <a:xfrm>
          <a:off x="0" y="0"/>
          <a:ext cx="0" cy="0"/>
          <a:chOff x="0" y="0"/>
          <a:chExt cx="0" cy="0"/>
        </a:xfrm>
      </p:grpSpPr>
      <p:sp>
        <p:nvSpPr>
          <p:cNvPr id="220" name="Google Shape;220;p40"/>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wróbla w garści</a:t>
            </a:r>
            <a:endParaRPr/>
          </a:p>
          <a:p>
            <a:pPr marL="0" lvl="0" indent="0" algn="l" rtl="0">
              <a:spcBef>
                <a:spcPts val="0"/>
              </a:spcBef>
              <a:spcAft>
                <a:spcPts val="0"/>
              </a:spcAft>
              <a:buNone/>
            </a:pPr>
            <a:endParaRPr/>
          </a:p>
        </p:txBody>
      </p:sp>
      <p:sp>
        <p:nvSpPr>
          <p:cNvPr id="221" name="Google Shape;221;p40"/>
          <p:cNvSpPr txBox="1">
            <a:spLocks noGrp="1"/>
          </p:cNvSpPr>
          <p:nvPr>
            <p:ph type="body" idx="1"/>
          </p:nvPr>
        </p:nvSpPr>
        <p:spPr>
          <a:xfrm>
            <a:off x="311700" y="1269425"/>
            <a:ext cx="8520600" cy="3695700"/>
          </a:xfrm>
          <a:prstGeom prst="rect">
            <a:avLst/>
          </a:prstGeom>
        </p:spPr>
        <p:txBody>
          <a:bodyPr spcFirstLastPara="1" wrap="square" lIns="91425" tIns="91425" rIns="91425" bIns="91425" anchor="t" anchorCtr="0">
            <a:normAutofit fontScale="25000" lnSpcReduction="20000"/>
          </a:bodyPr>
          <a:lstStyle/>
          <a:p>
            <a:pPr marL="0" lvl="0" indent="0" algn="l" rtl="0">
              <a:spcBef>
                <a:spcPts val="0"/>
              </a:spcBef>
              <a:spcAft>
                <a:spcPts val="0"/>
              </a:spcAft>
              <a:buNone/>
            </a:pPr>
            <a:r>
              <a:rPr lang="pl" sz="7198" b="1"/>
              <a:t>Teoria "wróbla w garści"</a:t>
            </a:r>
            <a:r>
              <a:rPr lang="pl" sz="7198"/>
              <a:t> jest jedną z wiodących teorii dotyczących polityki dywidend. Została stworzona przez M.J. Gordona i J. Lintnera. Według tej teorii obniżenie wypłacanej akcjonariuszom dywidendy prowadzi do wzrostu kosztu kapitału akcyjnego spółki. Spowodowane jest to tym, że zyski z wypłaconej dywidendy niosą za sobą niższe ryzyko dla akcjonariuszy niż zysk i z zatrzymania kapitału w spółce. Gordon i Lintner twierdzą, iż akcjonariusze bardziej cenią sobie pieniądze pochodzące z oczekiwanej dywidendy niż z oczekiwanych zysków kapitałowych. Sugerują oni również, że firma powinna wypłacać cały wypracowany zysk w postaci dywidendy, natomiast środki na inwestycje pozyskiwać z nowych emisji akcji. Twierdzą, że prowadzi to do zrównania oczekiwań oraz stóp dyskonta dla przyszłych dywidend i zysków kapitałowych w ocenie inwestorów.</a:t>
            </a:r>
            <a:endParaRPr sz="7198"/>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Shape 225"/>
        <p:cNvGrpSpPr/>
        <p:nvPr/>
      </p:nvGrpSpPr>
      <p:grpSpPr>
        <a:xfrm>
          <a:off x="0" y="0"/>
          <a:ext cx="0" cy="0"/>
          <a:chOff x="0" y="0"/>
          <a:chExt cx="0" cy="0"/>
        </a:xfrm>
      </p:grpSpPr>
      <p:sp>
        <p:nvSpPr>
          <p:cNvPr id="226" name="Google Shape;226;p41"/>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wyrównywania się cen czynników produkcji</a:t>
            </a:r>
            <a:endParaRPr/>
          </a:p>
          <a:p>
            <a:pPr marL="0" lvl="0" indent="0" algn="l" rtl="0">
              <a:spcBef>
                <a:spcPts val="0"/>
              </a:spcBef>
              <a:spcAft>
                <a:spcPts val="0"/>
              </a:spcAft>
              <a:buNone/>
            </a:pPr>
            <a:endParaRPr/>
          </a:p>
        </p:txBody>
      </p:sp>
      <p:sp>
        <p:nvSpPr>
          <p:cNvPr id="227" name="Google Shape;227;p41"/>
          <p:cNvSpPr txBox="1">
            <a:spLocks noGrp="1"/>
          </p:cNvSpPr>
          <p:nvPr>
            <p:ph type="body" idx="1"/>
          </p:nvPr>
        </p:nvSpPr>
        <p:spPr>
          <a:xfrm>
            <a:off x="311700" y="1090750"/>
            <a:ext cx="8520600" cy="3893100"/>
          </a:xfrm>
          <a:prstGeom prst="rect">
            <a:avLst/>
          </a:prstGeom>
        </p:spPr>
        <p:txBody>
          <a:bodyPr spcFirstLastPara="1" wrap="square" lIns="91425" tIns="91425" rIns="91425" bIns="91425" anchor="t" anchorCtr="0">
            <a:normAutofit fontScale="25000" lnSpcReduction="20000"/>
          </a:bodyPr>
          <a:lstStyle/>
          <a:p>
            <a:pPr marL="0" lvl="0" indent="0" algn="l" rtl="0">
              <a:spcBef>
                <a:spcPts val="0"/>
              </a:spcBef>
              <a:spcAft>
                <a:spcPts val="0"/>
              </a:spcAft>
              <a:buNone/>
            </a:pPr>
            <a:r>
              <a:rPr lang="pl" sz="5525" b="1"/>
              <a:t>Wyrównywanie się cen czynników produkcji </a:t>
            </a:r>
            <a:r>
              <a:rPr lang="pl" sz="5525"/>
              <a:t>(twierdzenie Heckschera-Ohlina-Samuelsona) - teoria ekonomiczna mówiąca, że specjalizacja krajów w dziedzinie produktów, do wytworzenia których używa się czynnika produkcji obficie występującego w danym kraju, może mieć wpływ na cenę tego czynnika</a:t>
            </a:r>
            <a:endParaRPr sz="5525"/>
          </a:p>
          <a:p>
            <a:pPr marL="0" lvl="0" indent="0" algn="l" rtl="0">
              <a:spcBef>
                <a:spcPts val="1200"/>
              </a:spcBef>
              <a:spcAft>
                <a:spcPts val="0"/>
              </a:spcAft>
              <a:buNone/>
            </a:pPr>
            <a:r>
              <a:rPr lang="pl" sz="5525"/>
              <a:t>Teoria wyrównywania się cen czynników produkcji oparta jest na założeniach twierdzenia Heckschera-Ohlina:</a:t>
            </a:r>
            <a:endParaRPr sz="5525"/>
          </a:p>
          <a:p>
            <a:pPr marL="0" lvl="0" indent="0" algn="l" rtl="0">
              <a:spcBef>
                <a:spcPts val="1200"/>
              </a:spcBef>
              <a:spcAft>
                <a:spcPts val="0"/>
              </a:spcAft>
              <a:buNone/>
            </a:pPr>
            <a:r>
              <a:rPr lang="pl" sz="5525"/>
              <a:t>Istnieją dwa kraje oraz dwa produkty.</a:t>
            </a:r>
            <a:endParaRPr sz="5525"/>
          </a:p>
          <a:p>
            <a:pPr marL="457200" lvl="0" indent="-316323" algn="l" rtl="0">
              <a:spcBef>
                <a:spcPts val="1200"/>
              </a:spcBef>
              <a:spcAft>
                <a:spcPts val="0"/>
              </a:spcAft>
              <a:buSzPct val="100000"/>
              <a:buChar char="-"/>
            </a:pPr>
            <a:r>
              <a:rPr lang="pl" sz="5525"/>
              <a:t>Istnieją dwa jednolite czynniki produkcji w postaci pracy i kapitału.</a:t>
            </a:r>
            <a:endParaRPr sz="5525"/>
          </a:p>
          <a:p>
            <a:pPr marL="457200" lvl="0" indent="-316323" algn="l" rtl="0">
              <a:spcBef>
                <a:spcPts val="0"/>
              </a:spcBef>
              <a:spcAft>
                <a:spcPts val="0"/>
              </a:spcAft>
              <a:buSzPct val="100000"/>
              <a:buChar char="-"/>
            </a:pPr>
            <a:r>
              <a:rPr lang="pl" sz="5525"/>
              <a:t>Oba czynniki są niezbędne do wytworzenia każdego produktu.</a:t>
            </a:r>
            <a:endParaRPr sz="5525"/>
          </a:p>
          <a:p>
            <a:pPr marL="457200" lvl="0" indent="-316323" algn="l" rtl="0">
              <a:spcBef>
                <a:spcPts val="0"/>
              </a:spcBef>
              <a:spcAft>
                <a:spcPts val="0"/>
              </a:spcAft>
              <a:buSzPct val="100000"/>
              <a:buChar char="-"/>
            </a:pPr>
            <a:r>
              <a:rPr lang="pl" sz="5525"/>
              <a:t>Jeden produkt jest bardziej pracochłonny, drugi - bardziej kapitałochłonny.</a:t>
            </a:r>
            <a:endParaRPr sz="5525"/>
          </a:p>
          <a:p>
            <a:pPr marL="457200" lvl="0" indent="-316323" algn="l" rtl="0">
              <a:spcBef>
                <a:spcPts val="0"/>
              </a:spcBef>
              <a:spcAft>
                <a:spcPts val="0"/>
              </a:spcAft>
              <a:buSzPct val="100000"/>
              <a:buChar char="-"/>
            </a:pPr>
            <a:r>
              <a:rPr lang="pl" sz="5525"/>
              <a:t>W obu krajach istnieje identyczna technologia produkcji.</a:t>
            </a:r>
            <a:endParaRPr sz="5525"/>
          </a:p>
          <a:p>
            <a:pPr marL="457200" lvl="0" indent="-316323" algn="l" rtl="0">
              <a:spcBef>
                <a:spcPts val="0"/>
              </a:spcBef>
              <a:spcAft>
                <a:spcPts val="0"/>
              </a:spcAft>
              <a:buSzPct val="100000"/>
              <a:buChar char="-"/>
            </a:pPr>
            <a:r>
              <a:rPr lang="pl" sz="5525"/>
              <a:t>W obu krajach istnieje konkurencja doskonała.</a:t>
            </a:r>
            <a:endParaRPr sz="5525"/>
          </a:p>
          <a:p>
            <a:pPr marL="457200" lvl="0" indent="-316323" algn="l" rtl="0">
              <a:spcBef>
                <a:spcPts val="0"/>
              </a:spcBef>
              <a:spcAft>
                <a:spcPts val="0"/>
              </a:spcAft>
              <a:buSzPct val="100000"/>
              <a:buChar char="-"/>
            </a:pPr>
            <a:r>
              <a:rPr lang="pl" sz="5525"/>
              <a:t>W obu krajach występują takie same gusta.</a:t>
            </a:r>
            <a:endParaRPr sz="5525"/>
          </a:p>
          <a:p>
            <a:pPr marL="457200" lvl="0" indent="-316323" algn="l" rtl="0">
              <a:spcBef>
                <a:spcPts val="0"/>
              </a:spcBef>
              <a:spcAft>
                <a:spcPts val="0"/>
              </a:spcAft>
              <a:buSzPct val="100000"/>
              <a:buChar char="-"/>
            </a:pPr>
            <a:r>
              <a:rPr lang="pl" sz="5525"/>
              <a:t>Nie występują koszty transportu.</a:t>
            </a:r>
            <a:endParaRPr sz="5525"/>
          </a:p>
          <a:p>
            <a:pPr marL="457200" lvl="0" indent="-316323" algn="l" rtl="0">
              <a:spcBef>
                <a:spcPts val="0"/>
              </a:spcBef>
              <a:spcAft>
                <a:spcPts val="0"/>
              </a:spcAft>
              <a:buSzPct val="100000"/>
              <a:buChar char="-"/>
            </a:pPr>
            <a:r>
              <a:rPr lang="pl" sz="5525"/>
              <a:t>Nie istnieją bariery ruchu towarów przez granice.</a:t>
            </a:r>
            <a:endParaRPr sz="5525"/>
          </a:p>
          <a:p>
            <a:pPr marL="457200" lvl="0" indent="-316323" algn="l" rtl="0">
              <a:spcBef>
                <a:spcPts val="0"/>
              </a:spcBef>
              <a:spcAft>
                <a:spcPts val="0"/>
              </a:spcAft>
              <a:buSzPct val="100000"/>
              <a:buChar char="-"/>
            </a:pPr>
            <a:r>
              <a:rPr lang="pl" sz="5525"/>
              <a:t>Występuje doskonała mobilność czynników produkcji wewnątrz kraju oraz brak mobilności między krajami.</a:t>
            </a:r>
            <a:endParaRPr sz="5525"/>
          </a:p>
          <a:p>
            <a:pPr marL="0" lvl="0" indent="0" algn="l" rtl="0">
              <a:spcBef>
                <a:spcPts val="1200"/>
              </a:spcBef>
              <a:spcAft>
                <a:spcPts val="0"/>
              </a:spcAft>
              <a:buNone/>
            </a:pPr>
            <a:endParaRPr sz="3400"/>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9"/>
        <p:cNvGrpSpPr/>
        <p:nvPr/>
      </p:nvGrpSpPr>
      <p:grpSpPr>
        <a:xfrm>
          <a:off x="0" y="0"/>
          <a:ext cx="0" cy="0"/>
          <a:chOff x="0" y="0"/>
          <a:chExt cx="0" cy="0"/>
        </a:xfrm>
      </p:grpSpPr>
      <p:sp>
        <p:nvSpPr>
          <p:cNvPr id="70" name="Google Shape;70;p15"/>
          <p:cNvSpPr txBox="1">
            <a:spLocks noGrp="1"/>
          </p:cNvSpPr>
          <p:nvPr>
            <p:ph type="title"/>
          </p:nvPr>
        </p:nvSpPr>
        <p:spPr>
          <a:xfrm>
            <a:off x="311700" y="683550"/>
            <a:ext cx="8520600" cy="7731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SzPts val="990"/>
              <a:buNone/>
            </a:pPr>
            <a:r>
              <a:rPr lang="pl" sz="3100"/>
              <a:t>Austriacka teoria pieniądza</a:t>
            </a:r>
            <a:endParaRPr sz="3100"/>
          </a:p>
          <a:p>
            <a:pPr marL="0" lvl="0" indent="0" algn="ctr" rtl="0">
              <a:spcBef>
                <a:spcPts val="0"/>
              </a:spcBef>
              <a:spcAft>
                <a:spcPts val="0"/>
              </a:spcAft>
              <a:buSzPts val="990"/>
              <a:buNone/>
            </a:pPr>
            <a:endParaRPr sz="2700"/>
          </a:p>
        </p:txBody>
      </p:sp>
      <p:sp>
        <p:nvSpPr>
          <p:cNvPr id="71" name="Google Shape;71;p15"/>
          <p:cNvSpPr txBox="1">
            <a:spLocks noGrp="1"/>
          </p:cNvSpPr>
          <p:nvPr>
            <p:ph type="body" idx="1"/>
          </p:nvPr>
        </p:nvSpPr>
        <p:spPr>
          <a:xfrm>
            <a:off x="311700" y="1613650"/>
            <a:ext cx="8520600" cy="3361800"/>
          </a:xfrm>
          <a:prstGeom prst="rect">
            <a:avLst/>
          </a:prstGeom>
        </p:spPr>
        <p:txBody>
          <a:bodyPr spcFirstLastPara="1" wrap="square" lIns="91425" tIns="91425" rIns="91425" bIns="91425" anchor="t" anchorCtr="0">
            <a:normAutofit fontScale="70000" lnSpcReduction="20000"/>
          </a:bodyPr>
          <a:lstStyle/>
          <a:p>
            <a:pPr marL="0" lvl="0" indent="0" algn="l" rtl="0">
              <a:spcBef>
                <a:spcPts val="0"/>
              </a:spcBef>
              <a:spcAft>
                <a:spcPts val="0"/>
              </a:spcAft>
              <a:buNone/>
            </a:pPr>
            <a:r>
              <a:rPr lang="pl" sz="3387" b="1"/>
              <a:t>Austriacka teoria pieniądza</a:t>
            </a:r>
            <a:r>
              <a:rPr lang="pl" sz="3387"/>
              <a:t> została zaprezentowana przez Ludwiga von Misesa w pracy The Theory of Money and Credit opublikowanej po raz pierwszy w 1912. Mises stosuje w niej koncepcje użyteczności marginalnej, które są odpowiedzialne za kształtowanie się cen na rynku, do analizy zagadnień monetarnych. Austriacka teoria pieniądza jest teorią heterodoksyjną względem głównego nurtu ekonomii.</a:t>
            </a:r>
            <a:endParaRPr sz="3387"/>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Shape 231"/>
        <p:cNvGrpSpPr/>
        <p:nvPr/>
      </p:nvGrpSpPr>
      <p:grpSpPr>
        <a:xfrm>
          <a:off x="0" y="0"/>
          <a:ext cx="0" cy="0"/>
          <a:chOff x="0" y="0"/>
          <a:chExt cx="0" cy="0"/>
        </a:xfrm>
      </p:grpSpPr>
      <p:sp>
        <p:nvSpPr>
          <p:cNvPr id="232" name="Google Shape;232;p42"/>
          <p:cNvSpPr txBox="1">
            <a:spLocks noGrp="1"/>
          </p:cNvSpPr>
          <p:nvPr>
            <p:ph type="title"/>
          </p:nvPr>
        </p:nvSpPr>
        <p:spPr>
          <a:xfrm>
            <a:off x="2999600" y="1937050"/>
            <a:ext cx="5832600" cy="949500"/>
          </a:xfrm>
          <a:prstGeom prst="rect">
            <a:avLst/>
          </a:prstGeom>
        </p:spPr>
        <p:txBody>
          <a:bodyPr spcFirstLastPara="1" wrap="square" lIns="91425" tIns="91425" rIns="91425" bIns="91425" anchor="t" anchorCtr="0">
            <a:normAutofit/>
          </a:bodyPr>
          <a:lstStyle/>
          <a:p>
            <a:pPr marL="0" lvl="0" indent="0" algn="l" rtl="0">
              <a:spcBef>
                <a:spcPts val="0"/>
              </a:spcBef>
              <a:spcAft>
                <a:spcPts val="0"/>
              </a:spcAft>
              <a:buNone/>
            </a:pPr>
            <a:r>
              <a:rPr lang="pl"/>
              <a:t>Dziękuję za uwagę</a:t>
            </a:r>
            <a:endParaRPr/>
          </a:p>
        </p:txBody>
      </p:sp>
      <p:sp>
        <p:nvSpPr>
          <p:cNvPr id="233" name="Google Shape;233;p42"/>
          <p:cNvSpPr txBox="1">
            <a:spLocks noGrp="1"/>
          </p:cNvSpPr>
          <p:nvPr>
            <p:ph type="body" idx="1"/>
          </p:nvPr>
        </p:nvSpPr>
        <p:spPr>
          <a:xfrm>
            <a:off x="5143500" y="3403925"/>
            <a:ext cx="3688800" cy="1164900"/>
          </a:xfrm>
          <a:prstGeom prst="rect">
            <a:avLst/>
          </a:prstGeom>
        </p:spPr>
        <p:txBody>
          <a:bodyPr spcFirstLastPara="1" wrap="square" lIns="91425" tIns="91425" rIns="91425" bIns="91425" anchor="t" anchorCtr="0">
            <a:normAutofit/>
          </a:bodyPr>
          <a:lstStyle/>
          <a:p>
            <a:pPr marL="0" lvl="0" indent="0" algn="l" rtl="0">
              <a:spcBef>
                <a:spcPts val="0"/>
              </a:spcBef>
              <a:spcAft>
                <a:spcPts val="0"/>
              </a:spcAft>
              <a:buNone/>
            </a:pPr>
            <a:r>
              <a:rPr lang="pl"/>
              <a:t>Prezentację przygotował:</a:t>
            </a:r>
            <a:endParaRPr/>
          </a:p>
          <a:p>
            <a:pPr marL="0" lvl="0" indent="0" algn="l" rtl="0">
              <a:spcBef>
                <a:spcPts val="1200"/>
              </a:spcBef>
              <a:spcAft>
                <a:spcPts val="1200"/>
              </a:spcAft>
              <a:buNone/>
            </a:pPr>
            <a:r>
              <a:rPr lang="pl"/>
              <a:t>Allan Wojnar , kl. 3Pra</a:t>
            </a:r>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5"/>
        <p:cNvGrpSpPr/>
        <p:nvPr/>
      </p:nvGrpSpPr>
      <p:grpSpPr>
        <a:xfrm>
          <a:off x="0" y="0"/>
          <a:ext cx="0" cy="0"/>
          <a:chOff x="0" y="0"/>
          <a:chExt cx="0" cy="0"/>
        </a:xfrm>
      </p:grpSpPr>
      <p:sp>
        <p:nvSpPr>
          <p:cNvPr id="76" name="Google Shape;76;p16"/>
          <p:cNvSpPr txBox="1">
            <a:spLocks noGrp="1"/>
          </p:cNvSpPr>
          <p:nvPr>
            <p:ph type="title"/>
          </p:nvPr>
        </p:nvSpPr>
        <p:spPr>
          <a:xfrm>
            <a:off x="311700" y="616325"/>
            <a:ext cx="8520600" cy="6498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Eklektyczna teoria produkcji międzynarodowej</a:t>
            </a:r>
            <a:endParaRPr/>
          </a:p>
          <a:p>
            <a:pPr marL="0" lvl="0" indent="0" algn="l" rtl="0">
              <a:spcBef>
                <a:spcPts val="0"/>
              </a:spcBef>
              <a:spcAft>
                <a:spcPts val="0"/>
              </a:spcAft>
              <a:buNone/>
            </a:pPr>
            <a:endParaRPr/>
          </a:p>
        </p:txBody>
      </p:sp>
      <p:sp>
        <p:nvSpPr>
          <p:cNvPr id="77" name="Google Shape;77;p16"/>
          <p:cNvSpPr txBox="1">
            <a:spLocks noGrp="1"/>
          </p:cNvSpPr>
          <p:nvPr>
            <p:ph type="body" idx="1"/>
          </p:nvPr>
        </p:nvSpPr>
        <p:spPr>
          <a:xfrm>
            <a:off x="311700" y="1467975"/>
            <a:ext cx="8520600" cy="3395700"/>
          </a:xfrm>
          <a:prstGeom prst="rect">
            <a:avLst/>
          </a:prstGeom>
        </p:spPr>
        <p:txBody>
          <a:bodyPr spcFirstLastPara="1" wrap="square" lIns="91425" tIns="91425" rIns="91425" bIns="91425" anchor="t" anchorCtr="0">
            <a:normAutofit/>
          </a:bodyPr>
          <a:lstStyle/>
          <a:p>
            <a:pPr marL="0" lvl="0" indent="0" algn="l" rtl="0">
              <a:spcBef>
                <a:spcPts val="0"/>
              </a:spcBef>
              <a:spcAft>
                <a:spcPts val="0"/>
              </a:spcAft>
              <a:buNone/>
            </a:pPr>
            <a:r>
              <a:rPr lang="pl"/>
              <a:t>Twórcą eklektycznej teorii jest </a:t>
            </a:r>
            <a:r>
              <a:rPr lang="pl" b="1"/>
              <a:t>J. Dunning</a:t>
            </a:r>
            <a:r>
              <a:rPr lang="pl"/>
              <a:t>. Uważał on, że aby skłonić przedsiębiorstwo do zagranicznych inwestycji bezpośrednich muszą być spełnione trzy warunki:</a:t>
            </a:r>
            <a:endParaRPr/>
          </a:p>
          <a:p>
            <a:pPr marL="457200" lvl="0" indent="-342900" algn="l" rtl="0">
              <a:spcBef>
                <a:spcPts val="1200"/>
              </a:spcBef>
              <a:spcAft>
                <a:spcPts val="0"/>
              </a:spcAft>
              <a:buSzPts val="1800"/>
              <a:buChar char="-"/>
            </a:pPr>
            <a:r>
              <a:rPr lang="pl"/>
              <a:t>Ownership (przewaga własnościowa)</a:t>
            </a:r>
            <a:endParaRPr/>
          </a:p>
          <a:p>
            <a:pPr marL="0" lvl="0" indent="0" algn="l" rtl="0">
              <a:spcBef>
                <a:spcPts val="1200"/>
              </a:spcBef>
              <a:spcAft>
                <a:spcPts val="0"/>
              </a:spcAft>
              <a:buNone/>
            </a:pPr>
            <a:r>
              <a:rPr lang="pl"/>
              <a:t>  -    Location (przewaga lokalizacyjna)</a:t>
            </a:r>
            <a:endParaRPr/>
          </a:p>
          <a:p>
            <a:pPr marL="0" lvl="0" indent="0" algn="l" rtl="0">
              <a:spcBef>
                <a:spcPts val="1200"/>
              </a:spcBef>
              <a:spcAft>
                <a:spcPts val="0"/>
              </a:spcAft>
              <a:buNone/>
            </a:pPr>
            <a:r>
              <a:rPr lang="pl"/>
              <a:t>  -    Internalisation (przewaga internalizacyjna)</a:t>
            </a:r>
            <a:endParaRPr/>
          </a:p>
          <a:p>
            <a:pPr marL="0" lvl="0" indent="0" algn="l" rtl="0">
              <a:spcBef>
                <a:spcPts val="1200"/>
              </a:spcBef>
              <a:spcAft>
                <a:spcPts val="1200"/>
              </a:spcAft>
              <a:buNone/>
            </a:pPr>
            <a:r>
              <a:rPr lang="pl"/>
              <a:t>Jest to tak zwany paradygmat OLI (</a:t>
            </a:r>
            <a:r>
              <a:rPr lang="pl" b="1"/>
              <a:t>O</a:t>
            </a:r>
            <a:r>
              <a:rPr lang="pl"/>
              <a:t>wnership+ </a:t>
            </a:r>
            <a:r>
              <a:rPr lang="pl" b="1"/>
              <a:t>L</a:t>
            </a:r>
            <a:r>
              <a:rPr lang="pl"/>
              <a:t>ocation+ </a:t>
            </a:r>
            <a:r>
              <a:rPr lang="pl" b="1"/>
              <a:t>I</a:t>
            </a:r>
            <a:r>
              <a:rPr lang="pl"/>
              <a:t>nternalisation)</a:t>
            </a:r>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1"/>
        <p:cNvGrpSpPr/>
        <p:nvPr/>
      </p:nvGrpSpPr>
      <p:grpSpPr>
        <a:xfrm>
          <a:off x="0" y="0"/>
          <a:ext cx="0" cy="0"/>
          <a:chOff x="0" y="0"/>
          <a:chExt cx="0" cy="0"/>
        </a:xfrm>
      </p:grpSpPr>
      <p:sp>
        <p:nvSpPr>
          <p:cNvPr id="82" name="Google Shape;82;p17"/>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Monetarna teoria inflacji</a:t>
            </a:r>
            <a:endParaRPr/>
          </a:p>
          <a:p>
            <a:pPr marL="0" lvl="0" indent="0" algn="l" rtl="0">
              <a:spcBef>
                <a:spcPts val="0"/>
              </a:spcBef>
              <a:spcAft>
                <a:spcPts val="0"/>
              </a:spcAft>
              <a:buNone/>
            </a:pPr>
            <a:endParaRPr/>
          </a:p>
        </p:txBody>
      </p:sp>
      <p:sp>
        <p:nvSpPr>
          <p:cNvPr id="83" name="Google Shape;83;p17"/>
          <p:cNvSpPr txBox="1">
            <a:spLocks noGrp="1"/>
          </p:cNvSpPr>
          <p:nvPr>
            <p:ph type="body" idx="1"/>
          </p:nvPr>
        </p:nvSpPr>
        <p:spPr>
          <a:xfrm>
            <a:off x="311700" y="1154200"/>
            <a:ext cx="8520600" cy="3866100"/>
          </a:xfrm>
          <a:prstGeom prst="rect">
            <a:avLst/>
          </a:prstGeom>
        </p:spPr>
        <p:txBody>
          <a:bodyPr spcFirstLastPara="1" wrap="square" lIns="91425" tIns="91425" rIns="91425" bIns="91425" anchor="t" anchorCtr="0">
            <a:normAutofit fontScale="92500" lnSpcReduction="20000"/>
          </a:bodyPr>
          <a:lstStyle/>
          <a:p>
            <a:pPr marL="0" lvl="0" indent="0" algn="l" rtl="0">
              <a:spcBef>
                <a:spcPts val="0"/>
              </a:spcBef>
              <a:spcAft>
                <a:spcPts val="0"/>
              </a:spcAft>
              <a:buNone/>
            </a:pPr>
            <a:r>
              <a:rPr lang="pl" b="1"/>
              <a:t>Monetarna teoria inflacji</a:t>
            </a:r>
            <a:r>
              <a:rPr lang="pl"/>
              <a:t> zwana jest również jako neoilościowa teoria inflacji, jest nowoczesną odmianą teorii neoklasycznej, została sformułowana przez monetarystów w oparciu o ilościową teorię pieniądza, zaprezentował ją w roku 1956 twórca monetaryzmu oraz późniejszy laureat Nagrody Nobla w dziedzinie ekonomii M. Friedman.</a:t>
            </a:r>
            <a:endParaRPr/>
          </a:p>
          <a:p>
            <a:pPr marL="0" lvl="0" indent="0" algn="l" rtl="0">
              <a:spcBef>
                <a:spcPts val="1200"/>
              </a:spcBef>
              <a:spcAft>
                <a:spcPts val="0"/>
              </a:spcAft>
              <a:buNone/>
            </a:pPr>
            <a:r>
              <a:rPr lang="pl"/>
              <a:t>Głównym założeniem teorii jest stwierdzenie, że inflacja zawsze i wszędzie jest zjawiskiem pieniężnym. </a:t>
            </a:r>
            <a:endParaRPr/>
          </a:p>
          <a:p>
            <a:pPr marL="0" lvl="0" indent="0" algn="l" rtl="0">
              <a:spcBef>
                <a:spcPts val="1200"/>
              </a:spcBef>
              <a:spcAft>
                <a:spcPts val="1200"/>
              </a:spcAft>
              <a:buNone/>
            </a:pPr>
            <a:r>
              <a:rPr lang="pl"/>
              <a:t>Podstawą teorii jest stwierdzenie, że poziom cen zmienia się wprost proporcjonalnie do ilości pieniądza w obiegu, co oznacza że przyczyną inflacji jest pieniądz. W swej teorii monetaryści nawiązują do tradycyjnego równania wymiany towarowej: </a:t>
            </a:r>
            <a:r>
              <a:rPr lang="pl" b="1"/>
              <a:t>M*V=P*Y</a:t>
            </a:r>
            <a:r>
              <a:rPr lang="pl"/>
              <a:t>, gdzie M - ilość pieniądza w obiegu w ujęciu nominalnym; V - szybkość obiegu pieniądza, oznaczającą ilość transakcji towarowych obsługiwanych przez jednostkę; P - poziom cen towarów; Y - realny dochód narodowy, określający rozmiar dokonywanych transakcji towarowych.</a:t>
            </a:r>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7"/>
        <p:cNvGrpSpPr/>
        <p:nvPr/>
      </p:nvGrpSpPr>
      <p:grpSpPr>
        <a:xfrm>
          <a:off x="0" y="0"/>
          <a:ext cx="0" cy="0"/>
          <a:chOff x="0" y="0"/>
          <a:chExt cx="0" cy="0"/>
        </a:xfrm>
      </p:grpSpPr>
      <p:sp>
        <p:nvSpPr>
          <p:cNvPr id="88" name="Google Shape;88;p18"/>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arbitrażu cenowego</a:t>
            </a:r>
            <a:endParaRPr/>
          </a:p>
          <a:p>
            <a:pPr marL="0" lvl="0" indent="0" algn="l" rtl="0">
              <a:spcBef>
                <a:spcPts val="0"/>
              </a:spcBef>
              <a:spcAft>
                <a:spcPts val="0"/>
              </a:spcAft>
              <a:buNone/>
            </a:pPr>
            <a:endParaRPr/>
          </a:p>
        </p:txBody>
      </p:sp>
      <p:sp>
        <p:nvSpPr>
          <p:cNvPr id="89" name="Google Shape;89;p18"/>
          <p:cNvSpPr txBox="1">
            <a:spLocks noGrp="1"/>
          </p:cNvSpPr>
          <p:nvPr>
            <p:ph type="body" idx="1"/>
          </p:nvPr>
        </p:nvSpPr>
        <p:spPr>
          <a:xfrm>
            <a:off x="311700" y="1367125"/>
            <a:ext cx="8520600" cy="3664200"/>
          </a:xfrm>
          <a:prstGeom prst="rect">
            <a:avLst/>
          </a:prstGeom>
        </p:spPr>
        <p:txBody>
          <a:bodyPr spcFirstLastPara="1" wrap="square" lIns="91425" tIns="91425" rIns="91425" bIns="91425" anchor="t" anchorCtr="0">
            <a:normAutofit fontScale="32500" lnSpcReduction="20000"/>
          </a:bodyPr>
          <a:lstStyle/>
          <a:p>
            <a:pPr marL="0" lvl="0" indent="0" algn="l" rtl="0">
              <a:spcBef>
                <a:spcPts val="0"/>
              </a:spcBef>
              <a:spcAft>
                <a:spcPts val="0"/>
              </a:spcAft>
              <a:buNone/>
            </a:pPr>
            <a:r>
              <a:rPr lang="pl" sz="5720" b="1"/>
              <a:t>Teoria arbitrażu cenowego</a:t>
            </a:r>
            <a:r>
              <a:rPr lang="pl" sz="5720"/>
              <a:t>, zwana też teorią wyceny arbitrażowej (z ang. APT - arbitrage pricing theory) opracowana została przez Stephena A. Rossa i stanowi obok CAPM jeden z dwóch najbardziej popularnych modeli równowagi rynku kapitałowego. W odróżnieniu od modelu CAPM, który jest modelem jednoczynnikowym (ryzyko jest funkcją tylko jednej zmiennej), APT próbuje znaleźć odpowiedź na pytanie jak będzie się kształtować zależność ryzyko/dochód, gdy wymagany dochód z akcji będzie funkcją więcej niż jednego czynnika. Wyjaśnia również mechanizmy, które doprowadzają do równowagi na rynkach kapitałowych, co jest jej podstawową zaletą. Teorię APT należy z jednej strony potraktować jako konkurencyjną wobec modelu CAPM, z drugiej zaś strony jako jego rozwinięcie.</a:t>
            </a:r>
            <a:endParaRPr sz="5720"/>
          </a:p>
          <a:p>
            <a:pPr marL="0" lvl="0" indent="0" algn="l" rtl="0">
              <a:spcBef>
                <a:spcPts val="1200"/>
              </a:spcBef>
              <a:spcAft>
                <a:spcPts val="0"/>
              </a:spcAft>
              <a:buNone/>
            </a:pPr>
            <a:endParaRPr/>
          </a:p>
          <a:p>
            <a:pPr marL="0" lvl="0" indent="0" algn="l" rtl="0">
              <a:spcBef>
                <a:spcPts val="1200"/>
              </a:spcBef>
              <a:spcAft>
                <a:spcPts val="1200"/>
              </a:spcAft>
              <a:buNone/>
            </a:pPr>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3"/>
        <p:cNvGrpSpPr/>
        <p:nvPr/>
      </p:nvGrpSpPr>
      <p:grpSpPr>
        <a:xfrm>
          <a:off x="0" y="0"/>
          <a:ext cx="0" cy="0"/>
          <a:chOff x="0" y="0"/>
          <a:chExt cx="0" cy="0"/>
        </a:xfrm>
      </p:grpSpPr>
      <p:sp>
        <p:nvSpPr>
          <p:cNvPr id="94" name="Google Shape;94;p19"/>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cyklu koniunkturalnego M. Kaleckiego</a:t>
            </a:r>
            <a:endParaRPr/>
          </a:p>
          <a:p>
            <a:pPr marL="0" lvl="0" indent="0" algn="l" rtl="0">
              <a:spcBef>
                <a:spcPts val="0"/>
              </a:spcBef>
              <a:spcAft>
                <a:spcPts val="0"/>
              </a:spcAft>
              <a:buNone/>
            </a:pPr>
            <a:endParaRPr/>
          </a:p>
        </p:txBody>
      </p:sp>
      <p:sp>
        <p:nvSpPr>
          <p:cNvPr id="95" name="Google Shape;95;p19"/>
          <p:cNvSpPr txBox="1">
            <a:spLocks noGrp="1"/>
          </p:cNvSpPr>
          <p:nvPr>
            <p:ph type="body" idx="1"/>
          </p:nvPr>
        </p:nvSpPr>
        <p:spPr>
          <a:xfrm>
            <a:off x="123275" y="1109375"/>
            <a:ext cx="8863800" cy="38325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SzPts val="523"/>
              <a:buNone/>
            </a:pPr>
            <a:r>
              <a:rPr lang="pl" sz="1200"/>
              <a:t>Przy badaniu mechanizmu wahań cyklicznych w wydatkach inwestycyjnych Kalecki abstrahuje od zjawiska trendu wzrostu. Przyjmuje on założenie, że ogólna suma wydatków inwestycyjnych w okresie całego cyklu pokrywa się z ogólną sumą zużycia istniejącego zasobu kapitału. W rezultacie zasób kapitału nie wykazuje w dłuższym okresie tendencji rosnącej. Nie oznacza to jednak, że równość ta jest spełniona w poszczególnych fazach cyklu koniunkturalnego. Jednakowe jest jedynie zużycie kapitału U we wszystkich fazach cyklu, ale zmienna jest w stosunku do tego zużycia wielkość inwestycji brutto Ib. Stąd właśnie biorą się wahania w faktycznym zasobie kapitału w poszczególnych latach. Teoria wahań cyklicznych zbudowana została na sprzeczności między wysokością nakładów inwestycyjnych a zmianami w zasobie kapitału. Wydatki inwestycyjne tworzą najpierw popyt i wpływają na wielkość zysków. Według twierdzenia Kaleckiego "kapitaliści tyle zarabiają, ile sami wydają na inwestycje i własną konsumpcję". Ich wydatki, tworząc rynek zbytu, napędzają zyski innym kapitalistom produkującym dobra inwestycyjne i luksusowe dobra konsumpcyjne. Równocześnie wydatki inwestycyjne przyczyniają się do zwiększenia zdolności produkcyjnych gospodarki narodowej. Jeśli przyrost wydatków inwestycyjnych dIt wpływa dodatnio na dalsze decyzje inwestycyjne, to przyrost zasobu kapitału dFt wpływa ujemnie na decyzje inwestycyjne przedsiębiorców. Dlatego przed ta wielkością postawiony jest znak minus. Środki własne przedsiębiorstw St nie przesądzają automatycznie o inwestycjach. Ta wielkość informuje jednak, że inwestować mogą tylko ci, którzy dysponują jakimś zasobem środków własnych, i ci, którzy mają szanse uzyskania kredytu inwestycyjnego w bankach komercyjnych. W praktyce największą szansę uzyskania kredytu maja ci, którzy już posiadają najwięcej. Stopień wykorzystania własnych środków finansowych, jak również środków pożyczonych zależy od tego, czy gospodarka znajduje się w fazie wznoszącej, czy też spadającej.</a:t>
            </a:r>
            <a:endParaRPr sz="1200"/>
          </a:p>
          <a:p>
            <a:pPr marL="0" lvl="0" indent="0" algn="l" rtl="0">
              <a:spcBef>
                <a:spcPts val="1200"/>
              </a:spcBef>
              <a:spcAft>
                <a:spcPts val="0"/>
              </a:spcAft>
              <a:buSzPts val="523"/>
              <a:buNone/>
            </a:pPr>
            <a:endParaRPr sz="1155"/>
          </a:p>
          <a:p>
            <a:pPr marL="0" lvl="0" indent="0" algn="l" rtl="0">
              <a:spcBef>
                <a:spcPts val="1200"/>
              </a:spcBef>
              <a:spcAft>
                <a:spcPts val="1200"/>
              </a:spcAft>
              <a:buSzPts val="523"/>
              <a:buNone/>
            </a:pPr>
            <a:endParaRPr sz="1155"/>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9"/>
        <p:cNvGrpSpPr/>
        <p:nvPr/>
      </p:nvGrpSpPr>
      <p:grpSpPr>
        <a:xfrm>
          <a:off x="0" y="0"/>
          <a:ext cx="0" cy="0"/>
          <a:chOff x="0" y="0"/>
          <a:chExt cx="0" cy="0"/>
        </a:xfrm>
      </p:grpSpPr>
      <p:sp>
        <p:nvSpPr>
          <p:cNvPr id="100" name="Google Shape;100;p20"/>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ekologii populacji</a:t>
            </a:r>
            <a:endParaRPr/>
          </a:p>
          <a:p>
            <a:pPr marL="0" lvl="0" indent="0" algn="l" rtl="0">
              <a:spcBef>
                <a:spcPts val="0"/>
              </a:spcBef>
              <a:spcAft>
                <a:spcPts val="0"/>
              </a:spcAft>
              <a:buNone/>
            </a:pPr>
            <a:endParaRPr/>
          </a:p>
        </p:txBody>
      </p:sp>
      <p:sp>
        <p:nvSpPr>
          <p:cNvPr id="101" name="Google Shape;101;p20"/>
          <p:cNvSpPr txBox="1">
            <a:spLocks noGrp="1"/>
          </p:cNvSpPr>
          <p:nvPr>
            <p:ph type="body" idx="1"/>
          </p:nvPr>
        </p:nvSpPr>
        <p:spPr>
          <a:xfrm>
            <a:off x="311700" y="1234075"/>
            <a:ext cx="8520600" cy="3334800"/>
          </a:xfrm>
          <a:prstGeom prst="rect">
            <a:avLst/>
          </a:prstGeom>
        </p:spPr>
        <p:txBody>
          <a:bodyPr spcFirstLastPara="1" wrap="square" lIns="91425" tIns="91425" rIns="91425" bIns="91425" anchor="t" anchorCtr="0">
            <a:noAutofit/>
          </a:bodyPr>
          <a:lstStyle/>
          <a:p>
            <a:pPr marL="0" lvl="0" indent="0" algn="l" rtl="0">
              <a:lnSpc>
                <a:spcPct val="95000"/>
              </a:lnSpc>
              <a:spcBef>
                <a:spcPts val="0"/>
              </a:spcBef>
              <a:spcAft>
                <a:spcPts val="0"/>
              </a:spcAft>
              <a:buNone/>
            </a:pPr>
            <a:r>
              <a:rPr lang="pl" sz="2100"/>
              <a:t>Teoria ekologii populacji opracowana została przez amerykańskich teoretyków organizacji Michaela Hannana, Johna Freemana i Howarda Aldricha. Teoria ta zakłada zależność organizacji od jej otoczenia pod względem dostępu do potrzebnych jej do działania zasobów. To populacja, a nie pojedyncza organizacja powinna stanowić poziom analizy. Ekologów populacji interesują wzorce sukcesu i porażki właściwe wszystkim organizacjom konkurującym w danej puli zasobów, a nie jak w teorii zależności od zasobów poszczególna organizacja dążąca do przetrwania w warunkach konkurencji o strategiczne i szczupłe zasoby.</a:t>
            </a:r>
            <a:endParaRPr sz="2100"/>
          </a:p>
          <a:p>
            <a:pPr marL="0" lvl="0" indent="0" algn="l" rtl="0">
              <a:lnSpc>
                <a:spcPct val="95000"/>
              </a:lnSpc>
              <a:spcBef>
                <a:spcPts val="1200"/>
              </a:spcBef>
              <a:spcAft>
                <a:spcPts val="0"/>
              </a:spcAft>
              <a:buNone/>
            </a:pPr>
            <a:endParaRPr sz="2100"/>
          </a:p>
          <a:p>
            <a:pPr marL="0" lvl="0" indent="0" algn="l" rtl="0">
              <a:lnSpc>
                <a:spcPct val="95000"/>
              </a:lnSpc>
              <a:spcBef>
                <a:spcPts val="1200"/>
              </a:spcBef>
              <a:spcAft>
                <a:spcPts val="1200"/>
              </a:spcAft>
              <a:buNone/>
            </a:pPr>
            <a:endParaRPr sz="210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5"/>
        <p:cNvGrpSpPr/>
        <p:nvPr/>
      </p:nvGrpSpPr>
      <p:grpSpPr>
        <a:xfrm>
          <a:off x="0" y="0"/>
          <a:ext cx="0" cy="0"/>
          <a:chOff x="0" y="0"/>
          <a:chExt cx="0" cy="0"/>
        </a:xfrm>
      </p:grpSpPr>
      <p:sp>
        <p:nvSpPr>
          <p:cNvPr id="106" name="Google Shape;106;p21"/>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ctr" rtl="0">
              <a:spcBef>
                <a:spcPts val="0"/>
              </a:spcBef>
              <a:spcAft>
                <a:spcPts val="0"/>
              </a:spcAft>
              <a:buNone/>
            </a:pPr>
            <a:r>
              <a:rPr lang="pl"/>
              <a:t>Teoria internalizacji</a:t>
            </a:r>
            <a:endParaRPr/>
          </a:p>
          <a:p>
            <a:pPr marL="0" lvl="0" indent="0" algn="l" rtl="0">
              <a:spcBef>
                <a:spcPts val="0"/>
              </a:spcBef>
              <a:spcAft>
                <a:spcPts val="0"/>
              </a:spcAft>
              <a:buNone/>
            </a:pPr>
            <a:endParaRPr/>
          </a:p>
        </p:txBody>
      </p:sp>
      <p:sp>
        <p:nvSpPr>
          <p:cNvPr id="107" name="Google Shape;107;p21"/>
          <p:cNvSpPr txBox="1">
            <a:spLocks noGrp="1"/>
          </p:cNvSpPr>
          <p:nvPr>
            <p:ph type="body" idx="1"/>
          </p:nvPr>
        </p:nvSpPr>
        <p:spPr>
          <a:xfrm>
            <a:off x="311700" y="1234075"/>
            <a:ext cx="8520600" cy="3334800"/>
          </a:xfrm>
          <a:prstGeom prst="rect">
            <a:avLst/>
          </a:prstGeom>
        </p:spPr>
        <p:txBody>
          <a:bodyPr spcFirstLastPara="1" wrap="square" lIns="91425" tIns="91425" rIns="91425" bIns="91425" anchor="t" anchorCtr="0">
            <a:normAutofit/>
          </a:bodyPr>
          <a:lstStyle/>
          <a:p>
            <a:pPr marL="0" lvl="0" indent="0" algn="l" rtl="0">
              <a:spcBef>
                <a:spcPts val="0"/>
              </a:spcBef>
              <a:spcAft>
                <a:spcPts val="0"/>
              </a:spcAft>
              <a:buNone/>
            </a:pPr>
            <a:r>
              <a:rPr lang="pl" sz="2000" b="1"/>
              <a:t>Teoria internalizacji</a:t>
            </a:r>
            <a:r>
              <a:rPr lang="pl" sz="2000"/>
              <a:t> jest jedną z mikroekonomicznych teorii służących poznaniu zjawiska bezpośrednich inwestycji zagranicznych. Teorie mikroekonomiczne różnią się tym od teorii makroekonomicznych, że korzystają także z teorii przedsiębiorstwa i struktury rynku.</a:t>
            </a:r>
            <a:endParaRPr sz="2000"/>
          </a:p>
          <a:p>
            <a:pPr marL="0" lvl="0" indent="0" algn="l" rtl="0">
              <a:spcBef>
                <a:spcPts val="1200"/>
              </a:spcBef>
              <a:spcAft>
                <a:spcPts val="1200"/>
              </a:spcAft>
              <a:buNone/>
            </a:pPr>
            <a:r>
              <a:rPr lang="pl" sz="2000"/>
              <a:t>Autorem koncepcji internalizacji jest współczesny ekonomista amerykański, Ronald Harry Coase, laureat Nagrody Banku Szwecji im. Alfreda Nobla w dziedzinie ekonomii w 1991 roku. Natomiast włączenie jej do teorii internacjonalizacji zawdzięczamy Buckley’owi i Cassonowi.</a:t>
            </a:r>
            <a:endParaRPr sz="2000"/>
          </a:p>
        </p:txBody>
      </p:sp>
    </p:spTree>
  </p:cSld>
  <p:clrMapOvr>
    <a:masterClrMapping/>
  </p:clrMapOvr>
</p:sld>
</file>

<file path=ppt/theme/theme1.xml><?xml version="1.0" encoding="utf-8"?>
<a:theme xmlns:a="http://schemas.openxmlformats.org/drawingml/2006/main" name="Pop">
  <a:themeElements>
    <a:clrScheme name="Pop">
      <a:dk1>
        <a:srgbClr val="F8E71C"/>
      </a:dk1>
      <a:lt1>
        <a:srgbClr val="FFFFFF"/>
      </a:lt1>
      <a:dk2>
        <a:srgbClr val="000000"/>
      </a:dk2>
      <a:lt2>
        <a:srgbClr val="D9D9D9"/>
      </a:lt2>
      <a:accent1>
        <a:srgbClr val="666666"/>
      </a:accent1>
      <a:accent2>
        <a:srgbClr val="483165"/>
      </a:accent2>
      <a:accent3>
        <a:srgbClr val="EB1E95"/>
      </a:accent3>
      <a:accent4>
        <a:srgbClr val="01AFD1"/>
      </a:accent4>
      <a:accent5>
        <a:srgbClr val="0F9D58"/>
      </a:accent5>
      <a:accent6>
        <a:srgbClr val="9C27B0"/>
      </a:accent6>
      <a:hlink>
        <a:srgbClr val="0F9D58"/>
      </a:hlink>
      <a:folHlink>
        <a:srgbClr val="0F9D58"/>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3796</Words>
  <PresentationFormat>Pokaz na ekranie (16:9)</PresentationFormat>
  <Paragraphs>117</Paragraphs>
  <Slides>30</Slides>
  <Notes>30</Notes>
  <HiddenSlides>0</HiddenSlides>
  <MMClips>0</MMClips>
  <ScaleCrop>false</ScaleCrop>
  <HeadingPairs>
    <vt:vector size="6" baseType="variant">
      <vt:variant>
        <vt:lpstr>Używane czcionki</vt:lpstr>
      </vt:variant>
      <vt:variant>
        <vt:i4>4</vt:i4>
      </vt:variant>
      <vt:variant>
        <vt:lpstr>Motyw</vt:lpstr>
      </vt:variant>
      <vt:variant>
        <vt:i4>1</vt:i4>
      </vt:variant>
      <vt:variant>
        <vt:lpstr>Tytuły slajdów</vt:lpstr>
      </vt:variant>
      <vt:variant>
        <vt:i4>30</vt:i4>
      </vt:variant>
    </vt:vector>
  </HeadingPairs>
  <TitlesOfParts>
    <vt:vector size="35" baseType="lpstr">
      <vt:lpstr>Arial</vt:lpstr>
      <vt:lpstr>Playfair Display</vt:lpstr>
      <vt:lpstr>Montserrat</vt:lpstr>
      <vt:lpstr>Oswald</vt:lpstr>
      <vt:lpstr>Pop</vt:lpstr>
      <vt:lpstr>Teorie ekonomiczne</vt:lpstr>
      <vt:lpstr>Austriacka teoria cyklu koniunkturalnego </vt:lpstr>
      <vt:lpstr>Austriacka teoria pieniądza </vt:lpstr>
      <vt:lpstr>Eklektyczna teoria produkcji międzynarodowej </vt:lpstr>
      <vt:lpstr>Monetarna teoria inflacji </vt:lpstr>
      <vt:lpstr>Teoria arbitrażu cenowego </vt:lpstr>
      <vt:lpstr>Teoria cyklu koniunkturalnego M. Kaleckiego </vt:lpstr>
      <vt:lpstr>Teoria ekologii populacji </vt:lpstr>
      <vt:lpstr>Teoria internalizacji </vt:lpstr>
      <vt:lpstr>Teoria korzyści komparatywnych </vt:lpstr>
      <vt:lpstr>Teoria kosztów absolutnych </vt:lpstr>
      <vt:lpstr>Teoria kosztów transakcyjnych </vt:lpstr>
      <vt:lpstr>Teoria kosztów względnych </vt:lpstr>
      <vt:lpstr>Teoria lokalizacji </vt:lpstr>
      <vt:lpstr>Teoria Markowitza </vt:lpstr>
      <vt:lpstr>Teoria neoczynnikowa </vt:lpstr>
      <vt:lpstr>Teoria nieistotności dywidendy </vt:lpstr>
      <vt:lpstr>Teoria niekompletnych kontraktów </vt:lpstr>
      <vt:lpstr>Teoria niesprawiedliwości </vt:lpstr>
      <vt:lpstr>Teoria obfitości zasobów </vt:lpstr>
      <vt:lpstr>Teoria opcji realnych </vt:lpstr>
      <vt:lpstr>Teoria praw własności </vt:lpstr>
      <vt:lpstr>Teoria preferencji podatkowych </vt:lpstr>
      <vt:lpstr>Teoria racjonalnych oczekiwań </vt:lpstr>
      <vt:lpstr>Teoria Ricardo-Barro </vt:lpstr>
      <vt:lpstr>Teoria startu Rostowa </vt:lpstr>
      <vt:lpstr>Teoria systemów </vt:lpstr>
      <vt:lpstr>Teoria wróbla w garści </vt:lpstr>
      <vt:lpstr>Teoria wyrównywania się cen czynników produkcji </vt:lpstr>
      <vt:lpstr>Dziękuję za uwagę</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Teorie ekonomiczne</dc:title>
  <dc:creator>admin</dc:creator>
  <cp:lastModifiedBy>admin</cp:lastModifiedBy>
  <cp:revision>1</cp:revision>
  <dcterms:modified xsi:type="dcterms:W3CDTF">2022-06-22T07:10:40Z</dcterms:modified>
</cp:coreProperties>
</file>